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69" r:id="rId15"/>
    <p:sldId id="270" r:id="rId16"/>
    <p:sldId id="271" r:id="rId17"/>
    <p:sldId id="272" r:id="rId18"/>
    <p:sldId id="273" r:id="rId19"/>
    <p:sldId id="279" r:id="rId20"/>
    <p:sldId id="274" r:id="rId21"/>
    <p:sldId id="275" r:id="rId22"/>
    <p:sldId id="276" r:id="rId23"/>
    <p:sldId id="277" r:id="rId24"/>
    <p:sldId id="278" r:id="rId25"/>
    <p:sldId id="287" r:id="rId26"/>
    <p:sldId id="280" r:id="rId27"/>
    <p:sldId id="281" r:id="rId28"/>
    <p:sldId id="282" r:id="rId29"/>
    <p:sldId id="283" r:id="rId30"/>
    <p:sldId id="285" r:id="rId31"/>
    <p:sldId id="286"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28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p:scale>
          <a:sx n="81" d="100"/>
          <a:sy n="81" d="100"/>
        </p:scale>
        <p:origin x="1088"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GB"/>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2/10/25</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2/10/25</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2/10/25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2/10/25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GB"/>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2/10/25</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GB"/>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2/10/25</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2/10/25</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vscode-file://vscode-app/Applications/Visual%20Studio%20Code.app/Contents/Resources/app/out/vs/code/electron-sandbox/workbench/workbench.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vscode-file://vscode-app/Applications/Visual%20Studio%20Code.app/Contents/Resources/app/out/vs/code/electron-sandbox/workbench/workbench.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vscode-file://vscode-app/Applications/Visual%20Studio%20Code.app/Contents/Resources/app/out/vs/code/electron-sandbox/workbench/workbench.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2103.00020" TargetMode="External"/><Relationship Id="rId2" Type="http://schemas.openxmlformats.org/officeDocument/2006/relationships/hyperlink" Target="https://arxiv.org/pdf/2409.01704"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7D55-C244-5B36-3C41-C48D826B39EE}"/>
              </a:ext>
            </a:extLst>
          </p:cNvPr>
          <p:cNvSpPr>
            <a:spLocks noGrp="1"/>
          </p:cNvSpPr>
          <p:nvPr>
            <p:ph type="ctrTitle"/>
          </p:nvPr>
        </p:nvSpPr>
        <p:spPr/>
        <p:txBody>
          <a:bodyPr/>
          <a:lstStyle/>
          <a:p>
            <a:r>
              <a:rPr lang="en-US" dirty="0" err="1"/>
              <a:t>ProGramming</a:t>
            </a:r>
            <a:r>
              <a:rPr lang="en-US" dirty="0"/>
              <a:t> Task report</a:t>
            </a:r>
          </a:p>
        </p:txBody>
      </p:sp>
      <p:sp>
        <p:nvSpPr>
          <p:cNvPr id="3" name="Subtitle 2">
            <a:extLst>
              <a:ext uri="{FF2B5EF4-FFF2-40B4-BE49-F238E27FC236}">
                <a16:creationId xmlns:a16="http://schemas.microsoft.com/office/drawing/2014/main" id="{5B7A6572-2F6F-5623-6EC6-1272DC8B3BF9}"/>
              </a:ext>
            </a:extLst>
          </p:cNvPr>
          <p:cNvSpPr>
            <a:spLocks noGrp="1"/>
          </p:cNvSpPr>
          <p:nvPr>
            <p:ph type="subTitle" idx="1"/>
          </p:nvPr>
        </p:nvSpPr>
        <p:spPr/>
        <p:txBody>
          <a:bodyPr/>
          <a:lstStyle/>
          <a:p>
            <a:r>
              <a:rPr lang="en-US" dirty="0"/>
              <a:t>Eshaan Sharma</a:t>
            </a:r>
          </a:p>
        </p:txBody>
      </p:sp>
    </p:spTree>
    <p:extLst>
      <p:ext uri="{BB962C8B-B14F-4D97-AF65-F5344CB8AC3E}">
        <p14:creationId xmlns:p14="http://schemas.microsoft.com/office/powerpoint/2010/main" val="1838070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FA19-99EA-DA39-7C9C-C5BF896A8EDF}"/>
              </a:ext>
            </a:extLst>
          </p:cNvPr>
          <p:cNvSpPr>
            <a:spLocks noGrp="1"/>
          </p:cNvSpPr>
          <p:nvPr>
            <p:ph type="title"/>
          </p:nvPr>
        </p:nvSpPr>
        <p:spPr/>
        <p:txBody>
          <a:bodyPr/>
          <a:lstStyle/>
          <a:p>
            <a:r>
              <a:rPr lang="en-US" dirty="0"/>
              <a:t>A simple CNN for Easy Dataset</a:t>
            </a:r>
          </a:p>
        </p:txBody>
      </p:sp>
      <p:sp>
        <p:nvSpPr>
          <p:cNvPr id="3" name="Content Placeholder 2">
            <a:extLst>
              <a:ext uri="{FF2B5EF4-FFF2-40B4-BE49-F238E27FC236}">
                <a16:creationId xmlns:a16="http://schemas.microsoft.com/office/drawing/2014/main" id="{223862DE-47BD-9727-AE43-A0BBE472C5D4}"/>
              </a:ext>
            </a:extLst>
          </p:cNvPr>
          <p:cNvSpPr>
            <a:spLocks noGrp="1"/>
          </p:cNvSpPr>
          <p:nvPr>
            <p:ph idx="1"/>
          </p:nvPr>
        </p:nvSpPr>
        <p:spPr/>
        <p:txBody>
          <a:bodyPr>
            <a:normAutofit fontScale="55000" lnSpcReduction="20000"/>
          </a:bodyPr>
          <a:lstStyle/>
          <a:p>
            <a:pPr algn="l">
              <a:buFont typeface="Arial" panose="020B0604020202020204" pitchFamily="34" charset="0"/>
              <a:buChar char="•"/>
            </a:pPr>
            <a:r>
              <a:rPr lang="en-IN" b="1" i="0" dirty="0">
                <a:solidFill>
                  <a:schemeClr val="tx2"/>
                </a:solidFill>
                <a:effectLst/>
              </a:rPr>
              <a:t>Input</a:t>
            </a:r>
            <a:br>
              <a:rPr lang="en-IN" b="0" i="0" dirty="0">
                <a:solidFill>
                  <a:schemeClr val="tx2"/>
                </a:solidFill>
                <a:effectLst/>
              </a:rPr>
            </a:br>
            <a:r>
              <a:rPr lang="en-IN" b="0" i="0" dirty="0">
                <a:solidFill>
                  <a:schemeClr val="tx2"/>
                </a:solidFill>
                <a:effectLst/>
              </a:rPr>
              <a:t>The model expects grayscale images (1 channel) with a fixed size defined by IMG_SIZE. This size is used to create a dummy tensor for dynamically computing the flattened feature size.</a:t>
            </a:r>
          </a:p>
          <a:p>
            <a:pPr algn="l">
              <a:buFont typeface="Arial" panose="020B0604020202020204" pitchFamily="34" charset="0"/>
              <a:buChar char="•"/>
            </a:pPr>
            <a:r>
              <a:rPr lang="en-IN" b="1" i="0" dirty="0">
                <a:solidFill>
                  <a:schemeClr val="tx2"/>
                </a:solidFill>
                <a:effectLst/>
              </a:rPr>
              <a:t>Convolutional Blocks</a:t>
            </a:r>
            <a:br>
              <a:rPr lang="en-IN" b="0" i="0" dirty="0">
                <a:solidFill>
                  <a:schemeClr val="tx2"/>
                </a:solidFill>
                <a:effectLst/>
              </a:rPr>
            </a:br>
            <a:r>
              <a:rPr lang="en-IN" b="0" i="0" dirty="0">
                <a:solidFill>
                  <a:schemeClr val="tx2"/>
                </a:solidFill>
                <a:effectLst/>
              </a:rPr>
              <a:t>The network has three consecutive convolutional blocks:</a:t>
            </a:r>
          </a:p>
          <a:p>
            <a:pPr marL="742950" lvl="1" indent="-285750" algn="l">
              <a:buFont typeface="Arial" panose="020B0604020202020204" pitchFamily="34" charset="0"/>
              <a:buChar char="•"/>
            </a:pPr>
            <a:r>
              <a:rPr lang="en-IN" b="1" i="0" dirty="0">
                <a:solidFill>
                  <a:schemeClr val="tx2"/>
                </a:solidFill>
                <a:effectLst/>
              </a:rPr>
              <a:t>Block 1:</a:t>
            </a:r>
            <a:br>
              <a:rPr lang="en-IN" b="0" i="0" dirty="0">
                <a:solidFill>
                  <a:schemeClr val="tx2"/>
                </a:solidFill>
                <a:effectLst/>
              </a:rPr>
            </a:br>
            <a:r>
              <a:rPr lang="en-IN" b="0" i="0" dirty="0">
                <a:solidFill>
                  <a:schemeClr val="tx2"/>
                </a:solidFill>
                <a:effectLst/>
              </a:rPr>
              <a:t>• Conv2d with 1 input channel and 32 output channels, kernel size 3, stride 1, and padding 1.</a:t>
            </a:r>
            <a:br>
              <a:rPr lang="en-IN" b="0" i="0" dirty="0">
                <a:solidFill>
                  <a:schemeClr val="tx2"/>
                </a:solidFill>
                <a:effectLst/>
              </a:rPr>
            </a:br>
            <a:r>
              <a:rPr lang="en-IN" b="0" i="0" dirty="0">
                <a:solidFill>
                  <a:schemeClr val="tx2"/>
                </a:solidFill>
                <a:effectLst/>
              </a:rPr>
              <a:t>• </a:t>
            </a:r>
            <a:r>
              <a:rPr lang="en-IN" b="0" i="0" dirty="0" err="1">
                <a:solidFill>
                  <a:schemeClr val="tx2"/>
                </a:solidFill>
                <a:effectLst/>
              </a:rPr>
              <a:t>ReLU</a:t>
            </a:r>
            <a:r>
              <a:rPr lang="en-IN" b="0" i="0" dirty="0">
                <a:solidFill>
                  <a:schemeClr val="tx2"/>
                </a:solidFill>
                <a:effectLst/>
              </a:rPr>
              <a:t> activation.</a:t>
            </a:r>
            <a:br>
              <a:rPr lang="en-IN" b="0" i="0" dirty="0">
                <a:solidFill>
                  <a:schemeClr val="tx2"/>
                </a:solidFill>
                <a:effectLst/>
              </a:rPr>
            </a:br>
            <a:r>
              <a:rPr lang="en-IN" b="0" i="0" dirty="0">
                <a:solidFill>
                  <a:schemeClr val="tx2"/>
                </a:solidFill>
                <a:effectLst/>
              </a:rPr>
              <a:t>• MaxPool2d (2×2) to </a:t>
            </a:r>
            <a:r>
              <a:rPr lang="en-IN" b="0" i="0" dirty="0" err="1">
                <a:solidFill>
                  <a:schemeClr val="tx2"/>
                </a:solidFill>
                <a:effectLst/>
              </a:rPr>
              <a:t>downsample</a:t>
            </a:r>
            <a:r>
              <a:rPr lang="en-IN" b="0" i="0" dirty="0">
                <a:solidFill>
                  <a:schemeClr val="tx2"/>
                </a:solidFill>
                <a:effectLst/>
              </a:rPr>
              <a:t> the feature maps.</a:t>
            </a:r>
          </a:p>
          <a:p>
            <a:pPr marL="742950" lvl="1" indent="-285750" algn="l">
              <a:buFont typeface="Arial" panose="020B0604020202020204" pitchFamily="34" charset="0"/>
              <a:buChar char="•"/>
            </a:pPr>
            <a:r>
              <a:rPr lang="en-IN" b="1" i="0" dirty="0">
                <a:solidFill>
                  <a:schemeClr val="tx2"/>
                </a:solidFill>
                <a:effectLst/>
              </a:rPr>
              <a:t>Block 2:</a:t>
            </a:r>
            <a:br>
              <a:rPr lang="en-IN" b="0" i="0" dirty="0">
                <a:solidFill>
                  <a:schemeClr val="tx2"/>
                </a:solidFill>
                <a:effectLst/>
              </a:rPr>
            </a:br>
            <a:r>
              <a:rPr lang="en-IN" b="0" i="0" dirty="0">
                <a:solidFill>
                  <a:schemeClr val="tx2"/>
                </a:solidFill>
                <a:effectLst/>
              </a:rPr>
              <a:t>• Conv2d: 32 → 64 channels using the same kernel and padding parameters.</a:t>
            </a:r>
            <a:br>
              <a:rPr lang="en-IN" b="0" i="0" dirty="0">
                <a:solidFill>
                  <a:schemeClr val="tx2"/>
                </a:solidFill>
                <a:effectLst/>
              </a:rPr>
            </a:br>
            <a:r>
              <a:rPr lang="en-IN" b="0" i="0" dirty="0">
                <a:solidFill>
                  <a:schemeClr val="tx2"/>
                </a:solidFill>
                <a:effectLst/>
              </a:rPr>
              <a:t>• </a:t>
            </a:r>
            <a:r>
              <a:rPr lang="en-IN" b="0" i="0" dirty="0" err="1">
                <a:solidFill>
                  <a:schemeClr val="tx2"/>
                </a:solidFill>
                <a:effectLst/>
              </a:rPr>
              <a:t>ReLU</a:t>
            </a:r>
            <a:r>
              <a:rPr lang="en-IN" b="0" i="0" dirty="0">
                <a:solidFill>
                  <a:schemeClr val="tx2"/>
                </a:solidFill>
                <a:effectLst/>
              </a:rPr>
              <a:t> activation.</a:t>
            </a:r>
            <a:br>
              <a:rPr lang="en-IN" b="0" i="0" dirty="0">
                <a:solidFill>
                  <a:schemeClr val="tx2"/>
                </a:solidFill>
                <a:effectLst/>
              </a:rPr>
            </a:br>
            <a:r>
              <a:rPr lang="en-IN" b="0" i="0" dirty="0">
                <a:solidFill>
                  <a:schemeClr val="tx2"/>
                </a:solidFill>
                <a:effectLst/>
              </a:rPr>
              <a:t>• MaxPool2d (2×2).</a:t>
            </a:r>
          </a:p>
          <a:p>
            <a:pPr marL="742950" lvl="1" indent="-285750" algn="l">
              <a:buFont typeface="Arial" panose="020B0604020202020204" pitchFamily="34" charset="0"/>
              <a:buChar char="•"/>
            </a:pPr>
            <a:r>
              <a:rPr lang="en-IN" b="1" i="0" dirty="0">
                <a:solidFill>
                  <a:schemeClr val="tx2"/>
                </a:solidFill>
                <a:effectLst/>
              </a:rPr>
              <a:t>Block 3:</a:t>
            </a:r>
            <a:br>
              <a:rPr lang="en-IN" b="0" i="0" dirty="0">
                <a:solidFill>
                  <a:schemeClr val="tx2"/>
                </a:solidFill>
                <a:effectLst/>
              </a:rPr>
            </a:br>
            <a:r>
              <a:rPr lang="en-IN" b="0" i="0" dirty="0">
                <a:solidFill>
                  <a:schemeClr val="tx2"/>
                </a:solidFill>
                <a:effectLst/>
              </a:rPr>
              <a:t>• Conv2d: 64 → 128 channels.</a:t>
            </a:r>
            <a:br>
              <a:rPr lang="en-IN" b="0" i="0" dirty="0">
                <a:solidFill>
                  <a:schemeClr val="tx2"/>
                </a:solidFill>
                <a:effectLst/>
              </a:rPr>
            </a:br>
            <a:r>
              <a:rPr lang="en-IN" b="0" i="0" dirty="0">
                <a:solidFill>
                  <a:schemeClr val="tx2"/>
                </a:solidFill>
                <a:effectLst/>
              </a:rPr>
              <a:t>• </a:t>
            </a:r>
            <a:r>
              <a:rPr lang="en-IN" b="0" i="0" dirty="0" err="1">
                <a:solidFill>
                  <a:schemeClr val="tx2"/>
                </a:solidFill>
                <a:effectLst/>
              </a:rPr>
              <a:t>ReLU</a:t>
            </a:r>
            <a:r>
              <a:rPr lang="en-IN" b="0" i="0" dirty="0">
                <a:solidFill>
                  <a:schemeClr val="tx2"/>
                </a:solidFill>
                <a:effectLst/>
              </a:rPr>
              <a:t> activation.</a:t>
            </a:r>
            <a:br>
              <a:rPr lang="en-IN" b="0" i="0" dirty="0">
                <a:solidFill>
                  <a:schemeClr val="tx2"/>
                </a:solidFill>
                <a:effectLst/>
              </a:rPr>
            </a:br>
            <a:r>
              <a:rPr lang="en-IN" b="0" i="0" dirty="0">
                <a:solidFill>
                  <a:schemeClr val="tx2"/>
                </a:solidFill>
                <a:effectLst/>
              </a:rPr>
              <a:t>• MaxPool2d (2×2).</a:t>
            </a:r>
          </a:p>
          <a:p>
            <a:pPr algn="l">
              <a:buFont typeface="Arial" panose="020B0604020202020204" pitchFamily="34" charset="0"/>
              <a:buChar char="•"/>
            </a:pPr>
            <a:r>
              <a:rPr lang="en-IN" b="1" i="0" dirty="0">
                <a:solidFill>
                  <a:schemeClr val="tx2"/>
                </a:solidFill>
                <a:effectLst/>
              </a:rPr>
              <a:t>Dynamic Flattened Size Calculation</a:t>
            </a:r>
            <a:br>
              <a:rPr lang="en-IN" b="0" i="0" dirty="0">
                <a:solidFill>
                  <a:schemeClr val="tx2"/>
                </a:solidFill>
                <a:effectLst/>
              </a:rPr>
            </a:br>
            <a:r>
              <a:rPr lang="en-IN" b="0" i="0" dirty="0">
                <a:solidFill>
                  <a:schemeClr val="tx2"/>
                </a:solidFill>
                <a:effectLst/>
              </a:rPr>
              <a:t>A sample input is passed through the conv layers (inside a </a:t>
            </a:r>
            <a:r>
              <a:rPr lang="en-IN" b="0" i="0" dirty="0">
                <a:solidFill>
                  <a:schemeClr val="tx2"/>
                </a:solidFill>
                <a:effectLst/>
                <a:hlinkClick r:id="rId2">
                  <a:extLst>
                    <a:ext uri="{A12FA001-AC4F-418D-AE19-62706E023703}">
                      <ahyp:hlinkClr xmlns:ahyp="http://schemas.microsoft.com/office/drawing/2018/hyperlinkcolor" val="tx"/>
                    </a:ext>
                  </a:extLst>
                </a:hlinkClick>
              </a:rPr>
              <a:t>with torch.no_grad()</a:t>
            </a:r>
            <a:r>
              <a:rPr lang="en-IN" b="0" i="0" dirty="0">
                <a:solidFill>
                  <a:schemeClr val="tx2"/>
                </a:solidFill>
                <a:effectLst/>
              </a:rPr>
              <a:t> block) to determine the flattened feature dimensionality. This design avoids hardcoding feature sizes and adapts to the chosen image dimensions.</a:t>
            </a:r>
          </a:p>
          <a:p>
            <a:endParaRPr lang="en-US" dirty="0">
              <a:solidFill>
                <a:schemeClr val="tx2"/>
              </a:solidFill>
            </a:endParaRPr>
          </a:p>
        </p:txBody>
      </p:sp>
    </p:spTree>
    <p:extLst>
      <p:ext uri="{BB962C8B-B14F-4D97-AF65-F5344CB8AC3E}">
        <p14:creationId xmlns:p14="http://schemas.microsoft.com/office/powerpoint/2010/main" val="3668746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053FD-4B29-BD71-AB68-D0299E9D9D5A}"/>
              </a:ext>
            </a:extLst>
          </p:cNvPr>
          <p:cNvSpPr>
            <a:spLocks noGrp="1"/>
          </p:cNvSpPr>
          <p:nvPr>
            <p:ph type="title"/>
          </p:nvPr>
        </p:nvSpPr>
        <p:spPr/>
        <p:txBody>
          <a:bodyPr/>
          <a:lstStyle/>
          <a:p>
            <a:r>
              <a:rPr lang="en-US" dirty="0"/>
              <a:t>A simple CNN for Easy Dataset</a:t>
            </a:r>
          </a:p>
        </p:txBody>
      </p:sp>
      <p:sp>
        <p:nvSpPr>
          <p:cNvPr id="3" name="Content Placeholder 2">
            <a:extLst>
              <a:ext uri="{FF2B5EF4-FFF2-40B4-BE49-F238E27FC236}">
                <a16:creationId xmlns:a16="http://schemas.microsoft.com/office/drawing/2014/main" id="{857FA596-CCF0-6579-07C2-E7840C73B6DC}"/>
              </a:ext>
            </a:extLst>
          </p:cNvPr>
          <p:cNvSpPr>
            <a:spLocks noGrp="1"/>
          </p:cNvSpPr>
          <p:nvPr>
            <p:ph idx="1"/>
          </p:nvPr>
        </p:nvSpPr>
        <p:spPr/>
        <p:txBody>
          <a:bodyPr>
            <a:normAutofit fontScale="85000" lnSpcReduction="20000"/>
          </a:bodyPr>
          <a:lstStyle/>
          <a:p>
            <a:pPr algn="l">
              <a:buFont typeface="Arial" panose="020B0604020202020204" pitchFamily="34" charset="0"/>
              <a:buChar char="•"/>
            </a:pPr>
            <a:r>
              <a:rPr lang="en-IN" b="1" i="0" dirty="0">
                <a:solidFill>
                  <a:schemeClr val="tx2"/>
                </a:solidFill>
                <a:effectLst/>
              </a:rPr>
              <a:t>Fully Connected Layers</a:t>
            </a:r>
            <a:br>
              <a:rPr lang="en-IN" b="0" i="0" dirty="0">
                <a:solidFill>
                  <a:schemeClr val="tx2"/>
                </a:solidFill>
                <a:effectLst/>
              </a:rPr>
            </a:br>
            <a:r>
              <a:rPr lang="en-IN" b="0" i="0" dirty="0">
                <a:solidFill>
                  <a:schemeClr val="tx2"/>
                </a:solidFill>
                <a:effectLst/>
              </a:rPr>
              <a:t>After flattening:</a:t>
            </a:r>
          </a:p>
          <a:p>
            <a:pPr marL="742950" lvl="1" indent="-285750" algn="l">
              <a:buFont typeface="Arial" panose="020B0604020202020204" pitchFamily="34" charset="0"/>
              <a:buChar char="•"/>
            </a:pPr>
            <a:r>
              <a:rPr lang="en-IN" b="0" i="0" dirty="0">
                <a:solidFill>
                  <a:schemeClr val="tx2"/>
                </a:solidFill>
                <a:effectLst/>
              </a:rPr>
              <a:t>A linear layer projects the features to 512 dimensions followed by a </a:t>
            </a:r>
            <a:r>
              <a:rPr lang="en-IN" b="0" i="0" dirty="0" err="1">
                <a:solidFill>
                  <a:schemeClr val="tx2"/>
                </a:solidFill>
                <a:effectLst/>
              </a:rPr>
              <a:t>ReLU</a:t>
            </a:r>
            <a:r>
              <a:rPr lang="en-IN" b="0" i="0" dirty="0">
                <a:solidFill>
                  <a:schemeClr val="tx2"/>
                </a:solidFill>
                <a:effectLst/>
              </a:rPr>
              <a:t>.</a:t>
            </a:r>
          </a:p>
          <a:p>
            <a:pPr marL="742950" lvl="1" indent="-285750" algn="l">
              <a:buFont typeface="Arial" panose="020B0604020202020204" pitchFamily="34" charset="0"/>
              <a:buChar char="•"/>
            </a:pPr>
            <a:r>
              <a:rPr lang="en-IN" b="0" i="0" dirty="0">
                <a:solidFill>
                  <a:schemeClr val="tx2"/>
                </a:solidFill>
                <a:effectLst/>
              </a:rPr>
              <a:t>A final linear layer maps the 512 features to NUM_LABELS outputs (e.g., 100 labels for CAPTCHA classification).</a:t>
            </a:r>
          </a:p>
          <a:p>
            <a:pPr algn="l">
              <a:buFont typeface="Arial" panose="020B0604020202020204" pitchFamily="34" charset="0"/>
              <a:buChar char="•"/>
            </a:pPr>
            <a:r>
              <a:rPr lang="en-IN" b="1" i="0" dirty="0">
                <a:solidFill>
                  <a:schemeClr val="tx2"/>
                </a:solidFill>
                <a:effectLst/>
              </a:rPr>
              <a:t>Loss and Optimization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Uses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CrossEntropyLoss</a:t>
            </a:r>
            <a:r>
              <a:rPr lang="en-IN" b="0" i="0" dirty="0">
                <a:solidFill>
                  <a:schemeClr val="tx2"/>
                </a:solidFill>
                <a:effectLst/>
              </a:rPr>
              <a:t>, which is appropriate for classification tasks as it expects class indices.</a:t>
            </a:r>
          </a:p>
          <a:p>
            <a:pPr marL="742950" lvl="1" indent="-285750" algn="l">
              <a:buFont typeface="Arial" panose="020B0604020202020204" pitchFamily="34" charset="0"/>
              <a:buChar char="•"/>
            </a:pPr>
            <a:r>
              <a:rPr lang="en-IN" b="0" i="0" dirty="0">
                <a:solidFill>
                  <a:schemeClr val="tx2"/>
                </a:solidFill>
                <a:effectLst/>
              </a:rPr>
              <a:t>The optimizer is Adam, with a learning rate (LEARNING_RATE) specified externally.</a:t>
            </a:r>
          </a:p>
          <a:p>
            <a:pPr algn="l">
              <a:buFont typeface="Arial" panose="020B0604020202020204" pitchFamily="34" charset="0"/>
              <a:buChar char="•"/>
            </a:pPr>
            <a:r>
              <a:rPr lang="en-IN" b="1" i="0" dirty="0">
                <a:solidFill>
                  <a:schemeClr val="tx2"/>
                </a:solidFill>
                <a:effectLst/>
              </a:rPr>
              <a:t>Training and Evaluation</a:t>
            </a:r>
            <a:br>
              <a:rPr lang="en-IN" b="0" i="0" dirty="0">
                <a:solidFill>
                  <a:schemeClr val="tx2"/>
                </a:solidFill>
                <a:effectLst/>
              </a:rPr>
            </a:br>
            <a:r>
              <a:rPr lang="en-IN" b="0" i="0" dirty="0">
                <a:solidFill>
                  <a:schemeClr val="tx2"/>
                </a:solidFill>
                <a:effectLst/>
              </a:rPr>
              <a:t>The training loop accumulates metrics per epoch:</a:t>
            </a:r>
          </a:p>
          <a:p>
            <a:pPr marL="742950" lvl="1" indent="-285750" algn="l">
              <a:buFont typeface="Arial" panose="020B0604020202020204" pitchFamily="34" charset="0"/>
              <a:buChar char="•"/>
            </a:pPr>
            <a:r>
              <a:rPr lang="en-IN" b="0" i="0" dirty="0">
                <a:solidFill>
                  <a:schemeClr val="tx2"/>
                </a:solidFill>
                <a:effectLst/>
              </a:rPr>
              <a:t>Accuracy is computed by comparing the predicted labels (using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torch.max</a:t>
            </a:r>
            <a:r>
              <a:rPr lang="en-IN" b="0" i="0" dirty="0">
                <a:solidFill>
                  <a:schemeClr val="tx2"/>
                </a:solidFill>
                <a:effectLst/>
              </a:rPr>
              <a:t>) with true labels.</a:t>
            </a:r>
          </a:p>
          <a:p>
            <a:pPr marL="742950" lvl="1" indent="-285750" algn="l">
              <a:buFont typeface="Arial" panose="020B0604020202020204" pitchFamily="34" charset="0"/>
              <a:buChar char="•"/>
            </a:pPr>
            <a:r>
              <a:rPr lang="en-IN" b="0" i="0" dirty="0">
                <a:solidFill>
                  <a:schemeClr val="tx2"/>
                </a:solidFill>
                <a:effectLst/>
              </a:rPr>
              <a:t>Additional metrics computed include precision, recall, F1 score, and a confusion matrix.</a:t>
            </a:r>
          </a:p>
          <a:p>
            <a:pPr marL="742950" lvl="1" indent="-285750" algn="l">
              <a:buFont typeface="Arial" panose="020B0604020202020204" pitchFamily="34" charset="0"/>
              <a:buChar char="•"/>
            </a:pPr>
            <a:r>
              <a:rPr lang="en-IN" b="0" i="0" dirty="0">
                <a:solidFill>
                  <a:schemeClr val="tx2"/>
                </a:solidFill>
                <a:effectLst/>
              </a:rPr>
              <a:t>The evolution of loss and accuracy is plotted at the end for visualization.</a:t>
            </a:r>
          </a:p>
          <a:p>
            <a:endParaRPr lang="en-US" dirty="0"/>
          </a:p>
        </p:txBody>
      </p:sp>
    </p:spTree>
    <p:extLst>
      <p:ext uri="{BB962C8B-B14F-4D97-AF65-F5344CB8AC3E}">
        <p14:creationId xmlns:p14="http://schemas.microsoft.com/office/powerpoint/2010/main" val="157372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1CA1A-4208-AB17-B077-37995E16527B}"/>
              </a:ext>
            </a:extLst>
          </p:cNvPr>
          <p:cNvSpPr>
            <a:spLocks noGrp="1"/>
          </p:cNvSpPr>
          <p:nvPr>
            <p:ph type="title"/>
          </p:nvPr>
        </p:nvSpPr>
        <p:spPr/>
        <p:txBody>
          <a:bodyPr/>
          <a:lstStyle/>
          <a:p>
            <a:r>
              <a:rPr lang="en-US" dirty="0"/>
              <a:t>A simple CNN for Easy Dataset</a:t>
            </a:r>
          </a:p>
        </p:txBody>
      </p:sp>
      <p:pic>
        <p:nvPicPr>
          <p:cNvPr id="5" name="Content Placeholder 4" descr="A screen shot of a computer&#10;&#10;AI-generated content may be incorrect.">
            <a:extLst>
              <a:ext uri="{FF2B5EF4-FFF2-40B4-BE49-F238E27FC236}">
                <a16:creationId xmlns:a16="http://schemas.microsoft.com/office/drawing/2014/main" id="{D37C54A5-7A13-7ADD-FCD8-A3C759A8C717}"/>
              </a:ext>
            </a:extLst>
          </p:cNvPr>
          <p:cNvPicPr>
            <a:picLocks noGrp="1" noChangeAspect="1"/>
          </p:cNvPicPr>
          <p:nvPr>
            <p:ph idx="1"/>
          </p:nvPr>
        </p:nvPicPr>
        <p:blipFill>
          <a:blip r:embed="rId2"/>
          <a:stretch>
            <a:fillRect/>
          </a:stretch>
        </p:blipFill>
        <p:spPr>
          <a:xfrm>
            <a:off x="7683062" y="1408101"/>
            <a:ext cx="4026655" cy="5067514"/>
          </a:xfrm>
        </p:spPr>
      </p:pic>
      <p:pic>
        <p:nvPicPr>
          <p:cNvPr id="7" name="Picture 6">
            <a:extLst>
              <a:ext uri="{FF2B5EF4-FFF2-40B4-BE49-F238E27FC236}">
                <a16:creationId xmlns:a16="http://schemas.microsoft.com/office/drawing/2014/main" id="{4E53B360-2E3F-25A3-E26B-B7E18BD88D0D}"/>
              </a:ext>
            </a:extLst>
          </p:cNvPr>
          <p:cNvPicPr>
            <a:picLocks noChangeAspect="1"/>
          </p:cNvPicPr>
          <p:nvPr/>
        </p:nvPicPr>
        <p:blipFill>
          <a:blip r:embed="rId3"/>
          <a:stretch>
            <a:fillRect/>
          </a:stretch>
        </p:blipFill>
        <p:spPr>
          <a:xfrm>
            <a:off x="345649" y="1505306"/>
            <a:ext cx="7135468" cy="3326896"/>
          </a:xfrm>
          <a:prstGeom prst="rect">
            <a:avLst/>
          </a:prstGeom>
        </p:spPr>
      </p:pic>
      <p:pic>
        <p:nvPicPr>
          <p:cNvPr id="11" name="Picture 10" descr="A black screen with white letters&#10;&#10;AI-generated content may be incorrect.">
            <a:extLst>
              <a:ext uri="{FF2B5EF4-FFF2-40B4-BE49-F238E27FC236}">
                <a16:creationId xmlns:a16="http://schemas.microsoft.com/office/drawing/2014/main" id="{8689BA65-5A4B-5D39-32F2-599E12E57737}"/>
              </a:ext>
            </a:extLst>
          </p:cNvPr>
          <p:cNvPicPr>
            <a:picLocks noChangeAspect="1"/>
          </p:cNvPicPr>
          <p:nvPr/>
        </p:nvPicPr>
        <p:blipFill>
          <a:blip r:embed="rId4"/>
          <a:stretch>
            <a:fillRect/>
          </a:stretch>
        </p:blipFill>
        <p:spPr>
          <a:xfrm>
            <a:off x="198633" y="4943235"/>
            <a:ext cx="7429500" cy="1409700"/>
          </a:xfrm>
          <a:prstGeom prst="rect">
            <a:avLst/>
          </a:prstGeom>
        </p:spPr>
      </p:pic>
    </p:spTree>
    <p:extLst>
      <p:ext uri="{BB962C8B-B14F-4D97-AF65-F5344CB8AC3E}">
        <p14:creationId xmlns:p14="http://schemas.microsoft.com/office/powerpoint/2010/main" val="3183581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1D1EC-39BB-2B46-0536-B4CDCF6F022E}"/>
              </a:ext>
            </a:extLst>
          </p:cNvPr>
          <p:cNvSpPr>
            <a:spLocks noGrp="1"/>
          </p:cNvSpPr>
          <p:nvPr>
            <p:ph type="title"/>
          </p:nvPr>
        </p:nvSpPr>
        <p:spPr>
          <a:xfrm>
            <a:off x="1251677" y="645105"/>
            <a:ext cx="4357499" cy="1320855"/>
          </a:xfrm>
        </p:spPr>
        <p:txBody>
          <a:bodyPr>
            <a:normAutofit/>
          </a:bodyPr>
          <a:lstStyle/>
          <a:p>
            <a:r>
              <a:rPr lang="en-US" sz="3700"/>
              <a:t>Simple CNN on the Hard Data set</a:t>
            </a:r>
          </a:p>
        </p:txBody>
      </p:sp>
      <p:sp>
        <p:nvSpPr>
          <p:cNvPr id="3" name="Content Placeholder 2">
            <a:extLst>
              <a:ext uri="{FF2B5EF4-FFF2-40B4-BE49-F238E27FC236}">
                <a16:creationId xmlns:a16="http://schemas.microsoft.com/office/drawing/2014/main" id="{F21492C8-60DD-FAB0-6475-172582EEC905}"/>
              </a:ext>
            </a:extLst>
          </p:cNvPr>
          <p:cNvSpPr>
            <a:spLocks noGrp="1"/>
          </p:cNvSpPr>
          <p:nvPr>
            <p:ph idx="1"/>
          </p:nvPr>
        </p:nvSpPr>
        <p:spPr>
          <a:xfrm>
            <a:off x="1251678" y="2286001"/>
            <a:ext cx="4363595" cy="3593591"/>
          </a:xfrm>
        </p:spPr>
        <p:txBody>
          <a:bodyPr>
            <a:normAutofit/>
          </a:bodyPr>
          <a:lstStyle/>
          <a:p>
            <a:r>
              <a:rPr lang="en-US" dirty="0">
                <a:solidFill>
                  <a:schemeClr val="tx1"/>
                </a:solidFill>
              </a:rPr>
              <a:t>Training the previous model on the hard data set</a:t>
            </a:r>
            <a:br>
              <a:rPr lang="en-US" dirty="0">
                <a:solidFill>
                  <a:schemeClr val="tx1"/>
                </a:solidFill>
              </a:rPr>
            </a:br>
            <a:endParaRPr lang="en-US" dirty="0">
              <a:solidFill>
                <a:schemeClr val="tx1"/>
              </a:solidFill>
            </a:endParaRPr>
          </a:p>
          <a:p>
            <a:r>
              <a:rPr lang="en-US" dirty="0">
                <a:solidFill>
                  <a:schemeClr val="tx1"/>
                </a:solidFill>
              </a:rPr>
              <a:t>Got 69 percent accuracy</a:t>
            </a:r>
          </a:p>
          <a:p>
            <a:r>
              <a:rPr lang="en-US" dirty="0">
                <a:solidFill>
                  <a:schemeClr val="tx1"/>
                </a:solidFill>
              </a:rPr>
              <a:t>Might get better accuracy if trained for longer</a:t>
            </a:r>
          </a:p>
          <a:p>
            <a:r>
              <a:rPr lang="en-US" dirty="0">
                <a:solidFill>
                  <a:schemeClr val="tx1"/>
                </a:solidFill>
              </a:rPr>
              <a:t>The model can still be made more efficient</a:t>
            </a:r>
          </a:p>
        </p:txBody>
      </p:sp>
      <p:pic>
        <p:nvPicPr>
          <p:cNvPr id="4" name="Picture 3">
            <a:extLst>
              <a:ext uri="{FF2B5EF4-FFF2-40B4-BE49-F238E27FC236}">
                <a16:creationId xmlns:a16="http://schemas.microsoft.com/office/drawing/2014/main" id="{A1008DBC-F894-391F-15EE-7BF54CC4721B}"/>
              </a:ext>
            </a:extLst>
          </p:cNvPr>
          <p:cNvPicPr>
            <a:picLocks noChangeAspect="1"/>
          </p:cNvPicPr>
          <p:nvPr/>
        </p:nvPicPr>
        <p:blipFill>
          <a:blip r:embed="rId2"/>
          <a:stretch>
            <a:fillRect/>
          </a:stretch>
        </p:blipFill>
        <p:spPr>
          <a:xfrm>
            <a:off x="6169245" y="645106"/>
            <a:ext cx="5034640" cy="5594047"/>
          </a:xfrm>
          <a:prstGeom prst="rect">
            <a:avLst/>
          </a:prstGeom>
        </p:spPr>
      </p:pic>
    </p:spTree>
    <p:extLst>
      <p:ext uri="{BB962C8B-B14F-4D97-AF65-F5344CB8AC3E}">
        <p14:creationId xmlns:p14="http://schemas.microsoft.com/office/powerpoint/2010/main" val="3372269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445B-C0F5-7E7A-4887-E563BD9D497E}"/>
              </a:ext>
            </a:extLst>
          </p:cNvPr>
          <p:cNvSpPr>
            <a:spLocks noGrp="1"/>
          </p:cNvSpPr>
          <p:nvPr>
            <p:ph type="title"/>
          </p:nvPr>
        </p:nvSpPr>
        <p:spPr>
          <a:xfrm>
            <a:off x="1251677" y="645105"/>
            <a:ext cx="4357499" cy="1320855"/>
          </a:xfrm>
        </p:spPr>
        <p:txBody>
          <a:bodyPr>
            <a:normAutofit/>
          </a:bodyPr>
          <a:lstStyle/>
          <a:p>
            <a:r>
              <a:rPr lang="en-US" sz="2800"/>
              <a:t>Adding Batch Normalisation and</a:t>
            </a:r>
            <a:br>
              <a:rPr lang="en-US" sz="2800"/>
            </a:br>
            <a:r>
              <a:rPr lang="en-US" sz="2800"/>
              <a:t>Dropout </a:t>
            </a:r>
          </a:p>
        </p:txBody>
      </p:sp>
      <p:sp>
        <p:nvSpPr>
          <p:cNvPr id="10" name="Content Placeholder 9">
            <a:extLst>
              <a:ext uri="{FF2B5EF4-FFF2-40B4-BE49-F238E27FC236}">
                <a16:creationId xmlns:a16="http://schemas.microsoft.com/office/drawing/2014/main" id="{B3140714-7266-D186-9452-B3D92B14068F}"/>
              </a:ext>
            </a:extLst>
          </p:cNvPr>
          <p:cNvSpPr>
            <a:spLocks noGrp="1"/>
          </p:cNvSpPr>
          <p:nvPr>
            <p:ph idx="1"/>
          </p:nvPr>
        </p:nvSpPr>
        <p:spPr>
          <a:xfrm>
            <a:off x="1251678" y="2286001"/>
            <a:ext cx="4363595" cy="3593591"/>
          </a:xfrm>
        </p:spPr>
        <p:txBody>
          <a:bodyPr>
            <a:normAutofit fontScale="77500" lnSpcReduction="20000"/>
          </a:bodyPr>
          <a:lstStyle/>
          <a:p>
            <a:r>
              <a:rPr lang="en-US" dirty="0">
                <a:solidFill>
                  <a:schemeClr val="tx1"/>
                </a:solidFill>
              </a:rPr>
              <a:t>What batch normalization does ==&gt; </a:t>
            </a:r>
          </a:p>
          <a:p>
            <a:r>
              <a:rPr lang="en-IN" b="1" dirty="0"/>
              <a:t>Effects on Training</a:t>
            </a:r>
          </a:p>
          <a:p>
            <a:pPr>
              <a:buFont typeface="+mj-lt"/>
              <a:buAutoNum type="arabicPeriod"/>
            </a:pPr>
            <a:r>
              <a:rPr lang="en-IN" b="1" dirty="0"/>
              <a:t>Gradient Flow</a:t>
            </a:r>
            <a:endParaRPr lang="en-IN" dirty="0"/>
          </a:p>
          <a:p>
            <a:pPr>
              <a:buFont typeface="Arial" panose="020B0604020202020204" pitchFamily="34" charset="0"/>
              <a:buChar char="•"/>
            </a:pPr>
            <a:r>
              <a:rPr lang="en-IN" dirty="0"/>
              <a:t>Reduces vanishing/exploding gradients</a:t>
            </a:r>
          </a:p>
          <a:p>
            <a:pPr>
              <a:buFont typeface="Arial" panose="020B0604020202020204" pitchFamily="34" charset="0"/>
              <a:buChar char="•"/>
            </a:pPr>
            <a:r>
              <a:rPr lang="en-IN" dirty="0"/>
              <a:t>Each layer can learn more independently</a:t>
            </a:r>
          </a:p>
          <a:p>
            <a:pPr>
              <a:buFont typeface="+mj-lt"/>
              <a:buAutoNum type="arabicPeriod"/>
            </a:pPr>
            <a:r>
              <a:rPr lang="en-IN" b="1" dirty="0"/>
              <a:t>Learning Rate</a:t>
            </a:r>
            <a:endParaRPr lang="en-IN" dirty="0"/>
          </a:p>
          <a:p>
            <a:pPr>
              <a:buFont typeface="Arial" panose="020B0604020202020204" pitchFamily="34" charset="0"/>
              <a:buChar char="•"/>
            </a:pPr>
            <a:r>
              <a:rPr lang="en-IN" dirty="0"/>
              <a:t>Allows higher learning rates</a:t>
            </a:r>
          </a:p>
          <a:p>
            <a:pPr>
              <a:buFont typeface="Arial" panose="020B0604020202020204" pitchFamily="34" charset="0"/>
              <a:buChar char="•"/>
            </a:pPr>
            <a:r>
              <a:rPr lang="en-IN" dirty="0"/>
              <a:t>More stable training</a:t>
            </a:r>
          </a:p>
          <a:p>
            <a:pPr>
              <a:buFont typeface="+mj-lt"/>
              <a:buAutoNum type="arabicPeriod"/>
            </a:pPr>
            <a:r>
              <a:rPr lang="en-IN" b="1" dirty="0"/>
              <a:t>Feature Scaling</a:t>
            </a:r>
          </a:p>
          <a:p>
            <a:pPr>
              <a:buFont typeface="+mj-lt"/>
              <a:buAutoNum type="arabicPeriod"/>
            </a:pPr>
            <a:endParaRPr lang="en-IN" b="1" dirty="0"/>
          </a:p>
          <a:p>
            <a:pPr>
              <a:buFont typeface="+mj-lt"/>
              <a:buAutoNum type="arabicPeriod"/>
            </a:pPr>
            <a:r>
              <a:rPr lang="en-IN" b="1" dirty="0"/>
              <a:t>Dropout adds regularisation to the CNN</a:t>
            </a:r>
            <a:endParaRPr lang="en-IN" dirty="0"/>
          </a:p>
          <a:p>
            <a:endParaRPr lang="en-US" dirty="0">
              <a:solidFill>
                <a:schemeClr val="tx1"/>
              </a:solidFill>
            </a:endParaRPr>
          </a:p>
        </p:txBody>
      </p:sp>
      <p:pic>
        <p:nvPicPr>
          <p:cNvPr id="5" name="Content Placeholder 4" descr="A screenshot of a computer program&#10;&#10;AI-generated content may be incorrect.">
            <a:extLst>
              <a:ext uri="{FF2B5EF4-FFF2-40B4-BE49-F238E27FC236}">
                <a16:creationId xmlns:a16="http://schemas.microsoft.com/office/drawing/2014/main" id="{C2D68ED9-919F-1206-830D-4886858102E5}"/>
              </a:ext>
            </a:extLst>
          </p:cNvPr>
          <p:cNvPicPr>
            <a:picLocks noChangeAspect="1"/>
          </p:cNvPicPr>
          <p:nvPr/>
        </p:nvPicPr>
        <p:blipFill>
          <a:blip r:embed="rId2"/>
          <a:stretch>
            <a:fillRect/>
          </a:stretch>
        </p:blipFill>
        <p:spPr>
          <a:xfrm>
            <a:off x="6098193" y="2063821"/>
            <a:ext cx="5176744" cy="2756616"/>
          </a:xfrm>
          <a:prstGeom prst="rect">
            <a:avLst/>
          </a:prstGeom>
        </p:spPr>
      </p:pic>
    </p:spTree>
    <p:extLst>
      <p:ext uri="{BB962C8B-B14F-4D97-AF65-F5344CB8AC3E}">
        <p14:creationId xmlns:p14="http://schemas.microsoft.com/office/powerpoint/2010/main" val="2887219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6BF0-80CC-B35F-D3AE-DD519AD71033}"/>
              </a:ext>
            </a:extLst>
          </p:cNvPr>
          <p:cNvSpPr>
            <a:spLocks noGrp="1"/>
          </p:cNvSpPr>
          <p:nvPr>
            <p:ph type="title"/>
          </p:nvPr>
        </p:nvSpPr>
        <p:spPr>
          <a:xfrm>
            <a:off x="1251677" y="645105"/>
            <a:ext cx="4357499" cy="1320855"/>
          </a:xfrm>
        </p:spPr>
        <p:txBody>
          <a:bodyPr>
            <a:normAutofit/>
          </a:bodyPr>
          <a:lstStyle/>
          <a:p>
            <a:r>
              <a:rPr lang="en-US" sz="4400"/>
              <a:t>Results</a:t>
            </a:r>
          </a:p>
        </p:txBody>
      </p:sp>
      <p:sp>
        <p:nvSpPr>
          <p:cNvPr id="8" name="Content Placeholder 7">
            <a:extLst>
              <a:ext uri="{FF2B5EF4-FFF2-40B4-BE49-F238E27FC236}">
                <a16:creationId xmlns:a16="http://schemas.microsoft.com/office/drawing/2014/main" id="{C9CCED75-A341-5861-4165-9D1057463B85}"/>
              </a:ext>
            </a:extLst>
          </p:cNvPr>
          <p:cNvSpPr>
            <a:spLocks noGrp="1"/>
          </p:cNvSpPr>
          <p:nvPr>
            <p:ph idx="1"/>
          </p:nvPr>
        </p:nvSpPr>
        <p:spPr>
          <a:xfrm>
            <a:off x="1251678" y="2286001"/>
            <a:ext cx="4363595" cy="3593591"/>
          </a:xfrm>
        </p:spPr>
        <p:txBody>
          <a:bodyPr>
            <a:normAutofit/>
          </a:bodyPr>
          <a:lstStyle/>
          <a:p>
            <a:r>
              <a:rPr lang="en-US" dirty="0">
                <a:solidFill>
                  <a:schemeClr val="tx1"/>
                </a:solidFill>
              </a:rPr>
              <a:t>Accuracy Increased to 77% , hence the model is learning better</a:t>
            </a:r>
          </a:p>
          <a:p>
            <a:r>
              <a:rPr lang="en-US" dirty="0">
                <a:solidFill>
                  <a:schemeClr val="tx1"/>
                </a:solidFill>
              </a:rPr>
              <a:t>Next try to increase the network size </a:t>
            </a:r>
          </a:p>
        </p:txBody>
      </p:sp>
      <p:pic>
        <p:nvPicPr>
          <p:cNvPr id="4" name="Content Placeholder 3">
            <a:extLst>
              <a:ext uri="{FF2B5EF4-FFF2-40B4-BE49-F238E27FC236}">
                <a16:creationId xmlns:a16="http://schemas.microsoft.com/office/drawing/2014/main" id="{957E6F28-7CF9-0D89-4751-DFBE9FAD5187}"/>
              </a:ext>
            </a:extLst>
          </p:cNvPr>
          <p:cNvPicPr>
            <a:picLocks noChangeAspect="1"/>
          </p:cNvPicPr>
          <p:nvPr/>
        </p:nvPicPr>
        <p:blipFill>
          <a:blip r:embed="rId2"/>
          <a:stretch>
            <a:fillRect/>
          </a:stretch>
        </p:blipFill>
        <p:spPr>
          <a:xfrm>
            <a:off x="6756619" y="645106"/>
            <a:ext cx="3859891" cy="5594047"/>
          </a:xfrm>
          <a:prstGeom prst="rect">
            <a:avLst/>
          </a:prstGeom>
        </p:spPr>
      </p:pic>
    </p:spTree>
    <p:extLst>
      <p:ext uri="{BB962C8B-B14F-4D97-AF65-F5344CB8AC3E}">
        <p14:creationId xmlns:p14="http://schemas.microsoft.com/office/powerpoint/2010/main" val="3024983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10">
            <a:extLst>
              <a:ext uri="{FF2B5EF4-FFF2-40B4-BE49-F238E27FC236}">
                <a16:creationId xmlns:a16="http://schemas.microsoft.com/office/drawing/2014/main" id="{B2993EF1-19E1-473A-8A3F-1D7B24951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accent1"/>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AE5837C8-BC04-D938-C7F9-4843C28572C7}"/>
              </a:ext>
            </a:extLst>
          </p:cNvPr>
          <p:cNvSpPr>
            <a:spLocks noGrp="1"/>
          </p:cNvSpPr>
          <p:nvPr>
            <p:ph type="title"/>
          </p:nvPr>
        </p:nvSpPr>
        <p:spPr>
          <a:xfrm>
            <a:off x="765051" y="382385"/>
            <a:ext cx="5527033" cy="1492132"/>
          </a:xfrm>
        </p:spPr>
        <p:txBody>
          <a:bodyPr>
            <a:normAutofit/>
          </a:bodyPr>
          <a:lstStyle/>
          <a:p>
            <a:r>
              <a:rPr lang="en-US" sz="4700"/>
              <a:t>Increasing the Size of the network</a:t>
            </a:r>
          </a:p>
        </p:txBody>
      </p:sp>
      <p:sp>
        <p:nvSpPr>
          <p:cNvPr id="15" name="Rectangle 14">
            <a:extLst>
              <a:ext uri="{FF2B5EF4-FFF2-40B4-BE49-F238E27FC236}">
                <a16:creationId xmlns:a16="http://schemas.microsoft.com/office/drawing/2014/main" id="{F50C5101-CD9E-4E96-A827-ACA768C31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Content Placeholder 9">
            <a:extLst>
              <a:ext uri="{FF2B5EF4-FFF2-40B4-BE49-F238E27FC236}">
                <a16:creationId xmlns:a16="http://schemas.microsoft.com/office/drawing/2014/main" id="{A676AA0A-6881-C2E5-D99F-ADADCB64C63F}"/>
              </a:ext>
            </a:extLst>
          </p:cNvPr>
          <p:cNvSpPr>
            <a:spLocks noGrp="1"/>
          </p:cNvSpPr>
          <p:nvPr>
            <p:ph idx="1"/>
          </p:nvPr>
        </p:nvSpPr>
        <p:spPr>
          <a:xfrm>
            <a:off x="765051" y="2286001"/>
            <a:ext cx="5527033" cy="3593591"/>
          </a:xfrm>
        </p:spPr>
        <p:txBody>
          <a:bodyPr>
            <a:normAutofit/>
          </a:bodyPr>
          <a:lstStyle/>
          <a:p>
            <a:r>
              <a:rPr lang="en-US" dirty="0">
                <a:solidFill>
                  <a:schemeClr val="tx1"/>
                </a:solidFill>
              </a:rPr>
              <a:t>Model learns much slower and is worse surprisingly (at least to me)</a:t>
            </a:r>
          </a:p>
          <a:p>
            <a:r>
              <a:rPr lang="en-US" dirty="0">
                <a:solidFill>
                  <a:schemeClr val="tx1"/>
                </a:solidFill>
              </a:rPr>
              <a:t>Hence the optimal size of the network appears to be the smaller one</a:t>
            </a:r>
          </a:p>
          <a:p>
            <a:endParaRPr lang="en-US" dirty="0">
              <a:solidFill>
                <a:schemeClr val="tx1"/>
              </a:solidFill>
            </a:endParaRPr>
          </a:p>
        </p:txBody>
      </p:sp>
      <p:sp>
        <p:nvSpPr>
          <p:cNvPr id="17" name="Freeform 22">
            <a:extLst>
              <a:ext uri="{FF2B5EF4-FFF2-40B4-BE49-F238E27FC236}">
                <a16:creationId xmlns:a16="http://schemas.microsoft.com/office/drawing/2014/main" id="{588FC0EF-FB5A-4AF3-A7C1-57F4582BF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2"/>
          </a:solidFill>
          <a:ln w="0">
            <a:noFill/>
            <a:prstDash val="solid"/>
            <a:round/>
            <a:headEnd/>
            <a:tailEnd/>
          </a:ln>
        </p:spPr>
        <p:txBody>
          <a:bodyPr/>
          <a:lstStyle/>
          <a:p>
            <a:endParaRPr lang="en-US"/>
          </a:p>
        </p:txBody>
      </p:sp>
      <p:sp>
        <p:nvSpPr>
          <p:cNvPr id="19" name="Freeform: Shape 18">
            <a:extLst>
              <a:ext uri="{FF2B5EF4-FFF2-40B4-BE49-F238E27FC236}">
                <a16:creationId xmlns:a16="http://schemas.microsoft.com/office/drawing/2014/main" id="{FDB19D2F-9F08-47D1-A104-0BE7E3011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6365" y="2"/>
            <a:ext cx="5149751" cy="3402351"/>
          </a:xfrm>
          <a:custGeom>
            <a:avLst/>
            <a:gdLst>
              <a:gd name="connsiteX0" fmla="*/ 189795 w 5149751"/>
              <a:gd name="connsiteY0" fmla="*/ 0 h 3402351"/>
              <a:gd name="connsiteX1" fmla="*/ 5149751 w 5149751"/>
              <a:gd name="connsiteY1" fmla="*/ 0 h 3402351"/>
              <a:gd name="connsiteX2" fmla="*/ 5149751 w 5149751"/>
              <a:gd name="connsiteY2" fmla="*/ 3402351 h 3402351"/>
              <a:gd name="connsiteX3" fmla="*/ 1262 w 5149751"/>
              <a:gd name="connsiteY3" fmla="*/ 3402351 h 3402351"/>
              <a:gd name="connsiteX4" fmla="*/ 3359 w 5149751"/>
              <a:gd name="connsiteY4" fmla="*/ 3360737 h 3402351"/>
              <a:gd name="connsiteX5" fmla="*/ 11757 w 5149751"/>
              <a:gd name="connsiteY5" fmla="*/ 3300412 h 3402351"/>
              <a:gd name="connsiteX6" fmla="*/ 23514 w 5149751"/>
              <a:gd name="connsiteY6" fmla="*/ 3248025 h 3402351"/>
              <a:gd name="connsiteX7" fmla="*/ 38631 w 5149751"/>
              <a:gd name="connsiteY7" fmla="*/ 3201987 h 3402351"/>
              <a:gd name="connsiteX8" fmla="*/ 55427 w 5149751"/>
              <a:gd name="connsiteY8" fmla="*/ 3160712 h 3402351"/>
              <a:gd name="connsiteX9" fmla="*/ 75582 w 5149751"/>
              <a:gd name="connsiteY9" fmla="*/ 3121025 h 3402351"/>
              <a:gd name="connsiteX10" fmla="*/ 95737 w 5149751"/>
              <a:gd name="connsiteY10" fmla="*/ 3084512 h 3402351"/>
              <a:gd name="connsiteX11" fmla="*/ 115892 w 5149751"/>
              <a:gd name="connsiteY11" fmla="*/ 3046412 h 3402351"/>
              <a:gd name="connsiteX12" fmla="*/ 134368 w 5149751"/>
              <a:gd name="connsiteY12" fmla="*/ 3009900 h 3402351"/>
              <a:gd name="connsiteX13" fmla="*/ 152844 w 5149751"/>
              <a:gd name="connsiteY13" fmla="*/ 2967037 h 3402351"/>
              <a:gd name="connsiteX14" fmla="*/ 167959 w 5149751"/>
              <a:gd name="connsiteY14" fmla="*/ 2922587 h 3402351"/>
              <a:gd name="connsiteX15" fmla="*/ 178037 w 5149751"/>
              <a:gd name="connsiteY15" fmla="*/ 2868612 h 3402351"/>
              <a:gd name="connsiteX16" fmla="*/ 188115 w 5149751"/>
              <a:gd name="connsiteY16" fmla="*/ 2809875 h 3402351"/>
              <a:gd name="connsiteX17" fmla="*/ 189795 w 5149751"/>
              <a:gd name="connsiteY17" fmla="*/ 2741612 h 3402351"/>
              <a:gd name="connsiteX18" fmla="*/ 188115 w 5149751"/>
              <a:gd name="connsiteY18" fmla="*/ 2671762 h 3402351"/>
              <a:gd name="connsiteX19" fmla="*/ 178037 w 5149751"/>
              <a:gd name="connsiteY19" fmla="*/ 2613025 h 3402351"/>
              <a:gd name="connsiteX20" fmla="*/ 167959 w 5149751"/>
              <a:gd name="connsiteY20" fmla="*/ 2560637 h 3402351"/>
              <a:gd name="connsiteX21" fmla="*/ 152844 w 5149751"/>
              <a:gd name="connsiteY21" fmla="*/ 2513012 h 3402351"/>
              <a:gd name="connsiteX22" fmla="*/ 134368 w 5149751"/>
              <a:gd name="connsiteY22" fmla="*/ 2471737 h 3402351"/>
              <a:gd name="connsiteX23" fmla="*/ 115892 w 5149751"/>
              <a:gd name="connsiteY23" fmla="*/ 2433637 h 3402351"/>
              <a:gd name="connsiteX24" fmla="*/ 95737 w 5149751"/>
              <a:gd name="connsiteY24" fmla="*/ 2395537 h 3402351"/>
              <a:gd name="connsiteX25" fmla="*/ 75582 w 5149751"/>
              <a:gd name="connsiteY25" fmla="*/ 2359025 h 3402351"/>
              <a:gd name="connsiteX26" fmla="*/ 55427 w 5149751"/>
              <a:gd name="connsiteY26" fmla="*/ 2319337 h 3402351"/>
              <a:gd name="connsiteX27" fmla="*/ 38631 w 5149751"/>
              <a:gd name="connsiteY27" fmla="*/ 2278062 h 3402351"/>
              <a:gd name="connsiteX28" fmla="*/ 23514 w 5149751"/>
              <a:gd name="connsiteY28" fmla="*/ 2232025 h 3402351"/>
              <a:gd name="connsiteX29" fmla="*/ 11757 w 5149751"/>
              <a:gd name="connsiteY29" fmla="*/ 2179637 h 3402351"/>
              <a:gd name="connsiteX30" fmla="*/ 3359 w 5149751"/>
              <a:gd name="connsiteY30" fmla="*/ 2119312 h 3402351"/>
              <a:gd name="connsiteX31" fmla="*/ 0 w 5149751"/>
              <a:gd name="connsiteY31" fmla="*/ 2051050 h 3402351"/>
              <a:gd name="connsiteX32" fmla="*/ 3359 w 5149751"/>
              <a:gd name="connsiteY32" fmla="*/ 1982787 h 3402351"/>
              <a:gd name="connsiteX33" fmla="*/ 11757 w 5149751"/>
              <a:gd name="connsiteY33" fmla="*/ 1922462 h 3402351"/>
              <a:gd name="connsiteX34" fmla="*/ 23514 w 5149751"/>
              <a:gd name="connsiteY34" fmla="*/ 1870075 h 3402351"/>
              <a:gd name="connsiteX35" fmla="*/ 38631 w 5149751"/>
              <a:gd name="connsiteY35" fmla="*/ 1824037 h 3402351"/>
              <a:gd name="connsiteX36" fmla="*/ 55427 w 5149751"/>
              <a:gd name="connsiteY36" fmla="*/ 1782762 h 3402351"/>
              <a:gd name="connsiteX37" fmla="*/ 75582 w 5149751"/>
              <a:gd name="connsiteY37" fmla="*/ 1743075 h 3402351"/>
              <a:gd name="connsiteX38" fmla="*/ 95737 w 5149751"/>
              <a:gd name="connsiteY38" fmla="*/ 1708150 h 3402351"/>
              <a:gd name="connsiteX39" fmla="*/ 115892 w 5149751"/>
              <a:gd name="connsiteY39" fmla="*/ 1671637 h 3402351"/>
              <a:gd name="connsiteX40" fmla="*/ 134368 w 5149751"/>
              <a:gd name="connsiteY40" fmla="*/ 1631950 h 3402351"/>
              <a:gd name="connsiteX41" fmla="*/ 152844 w 5149751"/>
              <a:gd name="connsiteY41" fmla="*/ 1589087 h 3402351"/>
              <a:gd name="connsiteX42" fmla="*/ 167959 w 5149751"/>
              <a:gd name="connsiteY42" fmla="*/ 1544637 h 3402351"/>
              <a:gd name="connsiteX43" fmla="*/ 178037 w 5149751"/>
              <a:gd name="connsiteY43" fmla="*/ 1492250 h 3402351"/>
              <a:gd name="connsiteX44" fmla="*/ 188115 w 5149751"/>
              <a:gd name="connsiteY44" fmla="*/ 1431925 h 3402351"/>
              <a:gd name="connsiteX45" fmla="*/ 189795 w 5149751"/>
              <a:gd name="connsiteY45" fmla="*/ 1363662 h 3402351"/>
              <a:gd name="connsiteX46" fmla="*/ 188115 w 5149751"/>
              <a:gd name="connsiteY46" fmla="*/ 1295400 h 3402351"/>
              <a:gd name="connsiteX47" fmla="*/ 178037 w 5149751"/>
              <a:gd name="connsiteY47" fmla="*/ 1235075 h 3402351"/>
              <a:gd name="connsiteX48" fmla="*/ 167959 w 5149751"/>
              <a:gd name="connsiteY48" fmla="*/ 1182687 h 3402351"/>
              <a:gd name="connsiteX49" fmla="*/ 152844 w 5149751"/>
              <a:gd name="connsiteY49" fmla="*/ 1136650 h 3402351"/>
              <a:gd name="connsiteX50" fmla="*/ 134368 w 5149751"/>
              <a:gd name="connsiteY50" fmla="*/ 1095375 h 3402351"/>
              <a:gd name="connsiteX51" fmla="*/ 115892 w 5149751"/>
              <a:gd name="connsiteY51" fmla="*/ 1055687 h 3402351"/>
              <a:gd name="connsiteX52" fmla="*/ 95737 w 5149751"/>
              <a:gd name="connsiteY52" fmla="*/ 1017587 h 3402351"/>
              <a:gd name="connsiteX53" fmla="*/ 75582 w 5149751"/>
              <a:gd name="connsiteY53" fmla="*/ 981075 h 3402351"/>
              <a:gd name="connsiteX54" fmla="*/ 55427 w 5149751"/>
              <a:gd name="connsiteY54" fmla="*/ 942975 h 3402351"/>
              <a:gd name="connsiteX55" fmla="*/ 38631 w 5149751"/>
              <a:gd name="connsiteY55" fmla="*/ 901700 h 3402351"/>
              <a:gd name="connsiteX56" fmla="*/ 23514 w 5149751"/>
              <a:gd name="connsiteY56" fmla="*/ 854075 h 3402351"/>
              <a:gd name="connsiteX57" fmla="*/ 11757 w 5149751"/>
              <a:gd name="connsiteY57" fmla="*/ 801687 h 3402351"/>
              <a:gd name="connsiteX58" fmla="*/ 3359 w 5149751"/>
              <a:gd name="connsiteY58" fmla="*/ 744537 h 3402351"/>
              <a:gd name="connsiteX59" fmla="*/ 0 w 5149751"/>
              <a:gd name="connsiteY59" fmla="*/ 673100 h 3402351"/>
              <a:gd name="connsiteX60" fmla="*/ 3359 w 5149751"/>
              <a:gd name="connsiteY60" fmla="*/ 606425 h 3402351"/>
              <a:gd name="connsiteX61" fmla="*/ 11757 w 5149751"/>
              <a:gd name="connsiteY61" fmla="*/ 546100 h 3402351"/>
              <a:gd name="connsiteX62" fmla="*/ 23514 w 5149751"/>
              <a:gd name="connsiteY62" fmla="*/ 496887 h 3402351"/>
              <a:gd name="connsiteX63" fmla="*/ 38631 w 5149751"/>
              <a:gd name="connsiteY63" fmla="*/ 450850 h 3402351"/>
              <a:gd name="connsiteX64" fmla="*/ 55427 w 5149751"/>
              <a:gd name="connsiteY64" fmla="*/ 409575 h 3402351"/>
              <a:gd name="connsiteX65" fmla="*/ 73902 w 5149751"/>
              <a:gd name="connsiteY65" fmla="*/ 369887 h 3402351"/>
              <a:gd name="connsiteX66" fmla="*/ 92378 w 5149751"/>
              <a:gd name="connsiteY66" fmla="*/ 334962 h 3402351"/>
              <a:gd name="connsiteX67" fmla="*/ 112533 w 5149751"/>
              <a:gd name="connsiteY67" fmla="*/ 296862 h 3402351"/>
              <a:gd name="connsiteX68" fmla="*/ 132688 w 5149751"/>
              <a:gd name="connsiteY68" fmla="*/ 260350 h 3402351"/>
              <a:gd name="connsiteX69" fmla="*/ 149484 w 5149751"/>
              <a:gd name="connsiteY69" fmla="*/ 217487 h 3402351"/>
              <a:gd name="connsiteX70" fmla="*/ 166280 w 5149751"/>
              <a:gd name="connsiteY70" fmla="*/ 174625 h 3402351"/>
              <a:gd name="connsiteX71" fmla="*/ 176358 w 5149751"/>
              <a:gd name="connsiteY71" fmla="*/ 122237 h 3402351"/>
              <a:gd name="connsiteX72" fmla="*/ 184755 w 5149751"/>
              <a:gd name="connsiteY72" fmla="*/ 66675 h 340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149751" h="3402351">
                <a:moveTo>
                  <a:pt x="189795" y="0"/>
                </a:moveTo>
                <a:lnTo>
                  <a:pt x="5149751" y="0"/>
                </a:lnTo>
                <a:lnTo>
                  <a:pt x="5149751" y="3402351"/>
                </a:lnTo>
                <a:lnTo>
                  <a:pt x="1262" y="3402351"/>
                </a:lnTo>
                <a:lnTo>
                  <a:pt x="3359" y="3360737"/>
                </a:lnTo>
                <a:lnTo>
                  <a:pt x="11757" y="3300412"/>
                </a:lnTo>
                <a:lnTo>
                  <a:pt x="23514" y="3248025"/>
                </a:lnTo>
                <a:lnTo>
                  <a:pt x="38631" y="3201987"/>
                </a:lnTo>
                <a:lnTo>
                  <a:pt x="55427" y="3160712"/>
                </a:lnTo>
                <a:lnTo>
                  <a:pt x="75582" y="3121025"/>
                </a:lnTo>
                <a:lnTo>
                  <a:pt x="95737" y="3084512"/>
                </a:lnTo>
                <a:lnTo>
                  <a:pt x="115892" y="3046412"/>
                </a:lnTo>
                <a:lnTo>
                  <a:pt x="134368" y="3009900"/>
                </a:lnTo>
                <a:lnTo>
                  <a:pt x="152844" y="2967037"/>
                </a:lnTo>
                <a:lnTo>
                  <a:pt x="167959" y="2922587"/>
                </a:lnTo>
                <a:lnTo>
                  <a:pt x="178037" y="2868612"/>
                </a:lnTo>
                <a:lnTo>
                  <a:pt x="188115" y="2809875"/>
                </a:lnTo>
                <a:lnTo>
                  <a:pt x="189795" y="2741612"/>
                </a:lnTo>
                <a:lnTo>
                  <a:pt x="188115" y="2671762"/>
                </a:lnTo>
                <a:lnTo>
                  <a:pt x="178037" y="2613025"/>
                </a:lnTo>
                <a:lnTo>
                  <a:pt x="167959" y="2560637"/>
                </a:lnTo>
                <a:lnTo>
                  <a:pt x="152844" y="2513012"/>
                </a:lnTo>
                <a:lnTo>
                  <a:pt x="134368" y="2471737"/>
                </a:lnTo>
                <a:lnTo>
                  <a:pt x="115892" y="2433637"/>
                </a:lnTo>
                <a:lnTo>
                  <a:pt x="95737" y="2395537"/>
                </a:lnTo>
                <a:lnTo>
                  <a:pt x="75582" y="2359025"/>
                </a:lnTo>
                <a:lnTo>
                  <a:pt x="55427" y="2319337"/>
                </a:lnTo>
                <a:lnTo>
                  <a:pt x="38631" y="2278062"/>
                </a:lnTo>
                <a:lnTo>
                  <a:pt x="23514" y="2232025"/>
                </a:lnTo>
                <a:lnTo>
                  <a:pt x="11757" y="2179637"/>
                </a:lnTo>
                <a:lnTo>
                  <a:pt x="3359" y="2119312"/>
                </a:lnTo>
                <a:lnTo>
                  <a:pt x="0" y="2051050"/>
                </a:lnTo>
                <a:lnTo>
                  <a:pt x="3359" y="1982787"/>
                </a:lnTo>
                <a:lnTo>
                  <a:pt x="11757" y="1922462"/>
                </a:lnTo>
                <a:lnTo>
                  <a:pt x="23514" y="1870075"/>
                </a:lnTo>
                <a:lnTo>
                  <a:pt x="38631" y="1824037"/>
                </a:lnTo>
                <a:lnTo>
                  <a:pt x="55427" y="1782762"/>
                </a:lnTo>
                <a:lnTo>
                  <a:pt x="75582" y="1743075"/>
                </a:lnTo>
                <a:lnTo>
                  <a:pt x="95737" y="1708150"/>
                </a:lnTo>
                <a:lnTo>
                  <a:pt x="115892" y="1671637"/>
                </a:lnTo>
                <a:lnTo>
                  <a:pt x="134368" y="1631950"/>
                </a:lnTo>
                <a:lnTo>
                  <a:pt x="152844" y="1589087"/>
                </a:lnTo>
                <a:lnTo>
                  <a:pt x="167959" y="1544637"/>
                </a:lnTo>
                <a:lnTo>
                  <a:pt x="178037" y="1492250"/>
                </a:lnTo>
                <a:lnTo>
                  <a:pt x="188115" y="1431925"/>
                </a:lnTo>
                <a:lnTo>
                  <a:pt x="189795" y="1363662"/>
                </a:lnTo>
                <a:lnTo>
                  <a:pt x="188115" y="1295400"/>
                </a:lnTo>
                <a:lnTo>
                  <a:pt x="178037" y="1235075"/>
                </a:lnTo>
                <a:lnTo>
                  <a:pt x="167959" y="1182687"/>
                </a:lnTo>
                <a:lnTo>
                  <a:pt x="152844" y="1136650"/>
                </a:lnTo>
                <a:lnTo>
                  <a:pt x="134368" y="1095375"/>
                </a:lnTo>
                <a:lnTo>
                  <a:pt x="115892" y="1055687"/>
                </a:lnTo>
                <a:lnTo>
                  <a:pt x="95737" y="1017587"/>
                </a:lnTo>
                <a:lnTo>
                  <a:pt x="75582" y="981075"/>
                </a:lnTo>
                <a:lnTo>
                  <a:pt x="55427" y="942975"/>
                </a:lnTo>
                <a:lnTo>
                  <a:pt x="38631" y="901700"/>
                </a:lnTo>
                <a:lnTo>
                  <a:pt x="23514" y="854075"/>
                </a:lnTo>
                <a:lnTo>
                  <a:pt x="11757" y="801687"/>
                </a:lnTo>
                <a:lnTo>
                  <a:pt x="3359" y="744537"/>
                </a:lnTo>
                <a:lnTo>
                  <a:pt x="0" y="673100"/>
                </a:lnTo>
                <a:lnTo>
                  <a:pt x="3359" y="606425"/>
                </a:lnTo>
                <a:lnTo>
                  <a:pt x="11757" y="546100"/>
                </a:lnTo>
                <a:lnTo>
                  <a:pt x="23514" y="496887"/>
                </a:lnTo>
                <a:lnTo>
                  <a:pt x="38631" y="450850"/>
                </a:lnTo>
                <a:lnTo>
                  <a:pt x="55427" y="409575"/>
                </a:lnTo>
                <a:lnTo>
                  <a:pt x="73902" y="369887"/>
                </a:lnTo>
                <a:lnTo>
                  <a:pt x="92378" y="334962"/>
                </a:lnTo>
                <a:lnTo>
                  <a:pt x="112533" y="296862"/>
                </a:lnTo>
                <a:lnTo>
                  <a:pt x="132688" y="260350"/>
                </a:lnTo>
                <a:lnTo>
                  <a:pt x="149484" y="217487"/>
                </a:lnTo>
                <a:lnTo>
                  <a:pt x="166280" y="174625"/>
                </a:lnTo>
                <a:lnTo>
                  <a:pt x="176358" y="122237"/>
                </a:lnTo>
                <a:lnTo>
                  <a:pt x="184755" y="666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75B78BDF-61A5-87CD-F85C-4DB1419AA59C}"/>
              </a:ext>
            </a:extLst>
          </p:cNvPr>
          <p:cNvPicPr>
            <a:picLocks noChangeAspect="1"/>
          </p:cNvPicPr>
          <p:nvPr/>
        </p:nvPicPr>
        <p:blipFill>
          <a:blip r:embed="rId2"/>
          <a:stretch>
            <a:fillRect/>
          </a:stretch>
        </p:blipFill>
        <p:spPr>
          <a:xfrm>
            <a:off x="8431812" y="113105"/>
            <a:ext cx="2277509" cy="2803089"/>
          </a:xfrm>
          <a:prstGeom prst="rect">
            <a:avLst/>
          </a:prstGeom>
        </p:spPr>
      </p:pic>
      <p:sp>
        <p:nvSpPr>
          <p:cNvPr id="21" name="Freeform: Shape 20">
            <a:extLst>
              <a:ext uri="{FF2B5EF4-FFF2-40B4-BE49-F238E27FC236}">
                <a16:creationId xmlns:a16="http://schemas.microsoft.com/office/drawing/2014/main" id="{EDDC619B-7F37-4A93-ADCA-7EAE09EE9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6364" y="3511830"/>
            <a:ext cx="5149751" cy="3346171"/>
          </a:xfrm>
          <a:custGeom>
            <a:avLst/>
            <a:gdLst>
              <a:gd name="connsiteX0" fmla="*/ 5387 w 5149751"/>
              <a:gd name="connsiteY0" fmla="*/ 0 h 3346171"/>
              <a:gd name="connsiteX1" fmla="*/ 5149751 w 5149751"/>
              <a:gd name="connsiteY1" fmla="*/ 0 h 3346171"/>
              <a:gd name="connsiteX2" fmla="*/ 5149751 w 5149751"/>
              <a:gd name="connsiteY2" fmla="*/ 3346171 h 3346171"/>
              <a:gd name="connsiteX3" fmla="*/ 189795 w 5149751"/>
              <a:gd name="connsiteY3" fmla="*/ 3346171 h 3346171"/>
              <a:gd name="connsiteX4" fmla="*/ 184755 w 5149751"/>
              <a:gd name="connsiteY4" fmla="*/ 3279496 h 3346171"/>
              <a:gd name="connsiteX5" fmla="*/ 176358 w 5149751"/>
              <a:gd name="connsiteY5" fmla="*/ 3223933 h 3346171"/>
              <a:gd name="connsiteX6" fmla="*/ 166280 w 5149751"/>
              <a:gd name="connsiteY6" fmla="*/ 3171546 h 3346171"/>
              <a:gd name="connsiteX7" fmla="*/ 149484 w 5149751"/>
              <a:gd name="connsiteY7" fmla="*/ 3128683 h 3346171"/>
              <a:gd name="connsiteX8" fmla="*/ 132688 w 5149751"/>
              <a:gd name="connsiteY8" fmla="*/ 3085821 h 3346171"/>
              <a:gd name="connsiteX9" fmla="*/ 112533 w 5149751"/>
              <a:gd name="connsiteY9" fmla="*/ 3049308 h 3346171"/>
              <a:gd name="connsiteX10" fmla="*/ 92378 w 5149751"/>
              <a:gd name="connsiteY10" fmla="*/ 3011208 h 3346171"/>
              <a:gd name="connsiteX11" fmla="*/ 73902 w 5149751"/>
              <a:gd name="connsiteY11" fmla="*/ 2976283 h 3346171"/>
              <a:gd name="connsiteX12" fmla="*/ 55427 w 5149751"/>
              <a:gd name="connsiteY12" fmla="*/ 2936596 h 3346171"/>
              <a:gd name="connsiteX13" fmla="*/ 38631 w 5149751"/>
              <a:gd name="connsiteY13" fmla="*/ 2895321 h 3346171"/>
              <a:gd name="connsiteX14" fmla="*/ 23514 w 5149751"/>
              <a:gd name="connsiteY14" fmla="*/ 2849283 h 3346171"/>
              <a:gd name="connsiteX15" fmla="*/ 11757 w 5149751"/>
              <a:gd name="connsiteY15" fmla="*/ 2800071 h 3346171"/>
              <a:gd name="connsiteX16" fmla="*/ 3359 w 5149751"/>
              <a:gd name="connsiteY16" fmla="*/ 2739746 h 3346171"/>
              <a:gd name="connsiteX17" fmla="*/ 0 w 5149751"/>
              <a:gd name="connsiteY17" fmla="*/ 2671483 h 3346171"/>
              <a:gd name="connsiteX18" fmla="*/ 3359 w 5149751"/>
              <a:gd name="connsiteY18" fmla="*/ 2601633 h 3346171"/>
              <a:gd name="connsiteX19" fmla="*/ 11757 w 5149751"/>
              <a:gd name="connsiteY19" fmla="*/ 2544483 h 3346171"/>
              <a:gd name="connsiteX20" fmla="*/ 23514 w 5149751"/>
              <a:gd name="connsiteY20" fmla="*/ 2492096 h 3346171"/>
              <a:gd name="connsiteX21" fmla="*/ 38631 w 5149751"/>
              <a:gd name="connsiteY21" fmla="*/ 2444471 h 3346171"/>
              <a:gd name="connsiteX22" fmla="*/ 55427 w 5149751"/>
              <a:gd name="connsiteY22" fmla="*/ 2403196 h 3346171"/>
              <a:gd name="connsiteX23" fmla="*/ 75582 w 5149751"/>
              <a:gd name="connsiteY23" fmla="*/ 2365096 h 3346171"/>
              <a:gd name="connsiteX24" fmla="*/ 95737 w 5149751"/>
              <a:gd name="connsiteY24" fmla="*/ 2328583 h 3346171"/>
              <a:gd name="connsiteX25" fmla="*/ 115892 w 5149751"/>
              <a:gd name="connsiteY25" fmla="*/ 2290483 h 3346171"/>
              <a:gd name="connsiteX26" fmla="*/ 134368 w 5149751"/>
              <a:gd name="connsiteY26" fmla="*/ 2250796 h 3346171"/>
              <a:gd name="connsiteX27" fmla="*/ 152844 w 5149751"/>
              <a:gd name="connsiteY27" fmla="*/ 2209521 h 3346171"/>
              <a:gd name="connsiteX28" fmla="*/ 167959 w 5149751"/>
              <a:gd name="connsiteY28" fmla="*/ 2163483 h 3346171"/>
              <a:gd name="connsiteX29" fmla="*/ 178037 w 5149751"/>
              <a:gd name="connsiteY29" fmla="*/ 2111096 h 3346171"/>
              <a:gd name="connsiteX30" fmla="*/ 188115 w 5149751"/>
              <a:gd name="connsiteY30" fmla="*/ 2050771 h 3346171"/>
              <a:gd name="connsiteX31" fmla="*/ 189795 w 5149751"/>
              <a:gd name="connsiteY31" fmla="*/ 1982508 h 3346171"/>
              <a:gd name="connsiteX32" fmla="*/ 188115 w 5149751"/>
              <a:gd name="connsiteY32" fmla="*/ 1914246 h 3346171"/>
              <a:gd name="connsiteX33" fmla="*/ 178037 w 5149751"/>
              <a:gd name="connsiteY33" fmla="*/ 1853921 h 3346171"/>
              <a:gd name="connsiteX34" fmla="*/ 167959 w 5149751"/>
              <a:gd name="connsiteY34" fmla="*/ 1801533 h 3346171"/>
              <a:gd name="connsiteX35" fmla="*/ 152844 w 5149751"/>
              <a:gd name="connsiteY35" fmla="*/ 1757083 h 3346171"/>
              <a:gd name="connsiteX36" fmla="*/ 134368 w 5149751"/>
              <a:gd name="connsiteY36" fmla="*/ 1714221 h 3346171"/>
              <a:gd name="connsiteX37" fmla="*/ 115892 w 5149751"/>
              <a:gd name="connsiteY37" fmla="*/ 1674533 h 3346171"/>
              <a:gd name="connsiteX38" fmla="*/ 95737 w 5149751"/>
              <a:gd name="connsiteY38" fmla="*/ 1638021 h 3346171"/>
              <a:gd name="connsiteX39" fmla="*/ 75582 w 5149751"/>
              <a:gd name="connsiteY39" fmla="*/ 1603096 h 3346171"/>
              <a:gd name="connsiteX40" fmla="*/ 55427 w 5149751"/>
              <a:gd name="connsiteY40" fmla="*/ 1563408 h 3346171"/>
              <a:gd name="connsiteX41" fmla="*/ 38631 w 5149751"/>
              <a:gd name="connsiteY41" fmla="*/ 1522133 h 3346171"/>
              <a:gd name="connsiteX42" fmla="*/ 23514 w 5149751"/>
              <a:gd name="connsiteY42" fmla="*/ 1476096 h 3346171"/>
              <a:gd name="connsiteX43" fmla="*/ 11757 w 5149751"/>
              <a:gd name="connsiteY43" fmla="*/ 1423708 h 3346171"/>
              <a:gd name="connsiteX44" fmla="*/ 3359 w 5149751"/>
              <a:gd name="connsiteY44" fmla="*/ 1363383 h 3346171"/>
              <a:gd name="connsiteX45" fmla="*/ 0 w 5149751"/>
              <a:gd name="connsiteY45" fmla="*/ 1295121 h 3346171"/>
              <a:gd name="connsiteX46" fmla="*/ 3359 w 5149751"/>
              <a:gd name="connsiteY46" fmla="*/ 1226858 h 3346171"/>
              <a:gd name="connsiteX47" fmla="*/ 11757 w 5149751"/>
              <a:gd name="connsiteY47" fmla="*/ 1166533 h 3346171"/>
              <a:gd name="connsiteX48" fmla="*/ 23514 w 5149751"/>
              <a:gd name="connsiteY48" fmla="*/ 1114146 h 3346171"/>
              <a:gd name="connsiteX49" fmla="*/ 38631 w 5149751"/>
              <a:gd name="connsiteY49" fmla="*/ 1068108 h 3346171"/>
              <a:gd name="connsiteX50" fmla="*/ 55427 w 5149751"/>
              <a:gd name="connsiteY50" fmla="*/ 1025246 h 3346171"/>
              <a:gd name="connsiteX51" fmla="*/ 75582 w 5149751"/>
              <a:gd name="connsiteY51" fmla="*/ 987146 h 3346171"/>
              <a:gd name="connsiteX52" fmla="*/ 115892 w 5149751"/>
              <a:gd name="connsiteY52" fmla="*/ 912533 h 3346171"/>
              <a:gd name="connsiteX53" fmla="*/ 134368 w 5149751"/>
              <a:gd name="connsiteY53" fmla="*/ 874433 h 3346171"/>
              <a:gd name="connsiteX54" fmla="*/ 152844 w 5149751"/>
              <a:gd name="connsiteY54" fmla="*/ 831571 h 3346171"/>
              <a:gd name="connsiteX55" fmla="*/ 167959 w 5149751"/>
              <a:gd name="connsiteY55" fmla="*/ 785533 h 3346171"/>
              <a:gd name="connsiteX56" fmla="*/ 178037 w 5149751"/>
              <a:gd name="connsiteY56" fmla="*/ 733146 h 3346171"/>
              <a:gd name="connsiteX57" fmla="*/ 188115 w 5149751"/>
              <a:gd name="connsiteY57" fmla="*/ 674408 h 3346171"/>
              <a:gd name="connsiteX58" fmla="*/ 189795 w 5149751"/>
              <a:gd name="connsiteY58" fmla="*/ 604558 h 3346171"/>
              <a:gd name="connsiteX59" fmla="*/ 188115 w 5149751"/>
              <a:gd name="connsiteY59" fmla="*/ 536296 h 3346171"/>
              <a:gd name="connsiteX60" fmla="*/ 178037 w 5149751"/>
              <a:gd name="connsiteY60" fmla="*/ 475971 h 3346171"/>
              <a:gd name="connsiteX61" fmla="*/ 167959 w 5149751"/>
              <a:gd name="connsiteY61" fmla="*/ 423583 h 3346171"/>
              <a:gd name="connsiteX62" fmla="*/ 152844 w 5149751"/>
              <a:gd name="connsiteY62" fmla="*/ 379133 h 3346171"/>
              <a:gd name="connsiteX63" fmla="*/ 134368 w 5149751"/>
              <a:gd name="connsiteY63" fmla="*/ 336271 h 3346171"/>
              <a:gd name="connsiteX64" fmla="*/ 115892 w 5149751"/>
              <a:gd name="connsiteY64" fmla="*/ 299758 h 3346171"/>
              <a:gd name="connsiteX65" fmla="*/ 75582 w 5149751"/>
              <a:gd name="connsiteY65" fmla="*/ 225146 h 3346171"/>
              <a:gd name="connsiteX66" fmla="*/ 55427 w 5149751"/>
              <a:gd name="connsiteY66" fmla="*/ 185458 h 3346171"/>
              <a:gd name="connsiteX67" fmla="*/ 38631 w 5149751"/>
              <a:gd name="connsiteY67" fmla="*/ 144183 h 3346171"/>
              <a:gd name="connsiteX68" fmla="*/ 23514 w 5149751"/>
              <a:gd name="connsiteY68" fmla="*/ 98146 h 3346171"/>
              <a:gd name="connsiteX69" fmla="*/ 11757 w 5149751"/>
              <a:gd name="connsiteY69" fmla="*/ 45758 h 33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149751" h="3346171">
                <a:moveTo>
                  <a:pt x="5387" y="0"/>
                </a:moveTo>
                <a:lnTo>
                  <a:pt x="5149751" y="0"/>
                </a:lnTo>
                <a:lnTo>
                  <a:pt x="5149751" y="3346171"/>
                </a:lnTo>
                <a:lnTo>
                  <a:pt x="189795" y="3346171"/>
                </a:lnTo>
                <a:lnTo>
                  <a:pt x="184755" y="3279496"/>
                </a:lnTo>
                <a:lnTo>
                  <a:pt x="176358" y="3223933"/>
                </a:lnTo>
                <a:lnTo>
                  <a:pt x="166280" y="3171546"/>
                </a:lnTo>
                <a:lnTo>
                  <a:pt x="149484" y="3128683"/>
                </a:lnTo>
                <a:lnTo>
                  <a:pt x="132688" y="3085821"/>
                </a:lnTo>
                <a:lnTo>
                  <a:pt x="112533" y="3049308"/>
                </a:lnTo>
                <a:lnTo>
                  <a:pt x="92378" y="3011208"/>
                </a:lnTo>
                <a:lnTo>
                  <a:pt x="73902" y="2976283"/>
                </a:lnTo>
                <a:lnTo>
                  <a:pt x="55427" y="2936596"/>
                </a:lnTo>
                <a:lnTo>
                  <a:pt x="38631" y="2895321"/>
                </a:lnTo>
                <a:lnTo>
                  <a:pt x="23514" y="2849283"/>
                </a:lnTo>
                <a:lnTo>
                  <a:pt x="11757" y="2800071"/>
                </a:lnTo>
                <a:lnTo>
                  <a:pt x="3359" y="2739746"/>
                </a:lnTo>
                <a:lnTo>
                  <a:pt x="0" y="2671483"/>
                </a:lnTo>
                <a:lnTo>
                  <a:pt x="3359" y="2601633"/>
                </a:lnTo>
                <a:lnTo>
                  <a:pt x="11757" y="2544483"/>
                </a:lnTo>
                <a:lnTo>
                  <a:pt x="23514" y="2492096"/>
                </a:lnTo>
                <a:lnTo>
                  <a:pt x="38631" y="2444471"/>
                </a:lnTo>
                <a:lnTo>
                  <a:pt x="55427" y="2403196"/>
                </a:lnTo>
                <a:lnTo>
                  <a:pt x="75582" y="2365096"/>
                </a:lnTo>
                <a:lnTo>
                  <a:pt x="95737" y="2328583"/>
                </a:lnTo>
                <a:lnTo>
                  <a:pt x="115892" y="2290483"/>
                </a:lnTo>
                <a:lnTo>
                  <a:pt x="134368" y="2250796"/>
                </a:lnTo>
                <a:lnTo>
                  <a:pt x="152844" y="2209521"/>
                </a:lnTo>
                <a:lnTo>
                  <a:pt x="167959" y="2163483"/>
                </a:lnTo>
                <a:lnTo>
                  <a:pt x="178037" y="2111096"/>
                </a:lnTo>
                <a:lnTo>
                  <a:pt x="188115" y="2050771"/>
                </a:lnTo>
                <a:lnTo>
                  <a:pt x="189795" y="1982508"/>
                </a:lnTo>
                <a:lnTo>
                  <a:pt x="188115" y="1914246"/>
                </a:lnTo>
                <a:lnTo>
                  <a:pt x="178037" y="1853921"/>
                </a:lnTo>
                <a:lnTo>
                  <a:pt x="167959" y="1801533"/>
                </a:lnTo>
                <a:lnTo>
                  <a:pt x="152844" y="1757083"/>
                </a:lnTo>
                <a:lnTo>
                  <a:pt x="134368" y="1714221"/>
                </a:lnTo>
                <a:lnTo>
                  <a:pt x="115892" y="1674533"/>
                </a:lnTo>
                <a:lnTo>
                  <a:pt x="95737" y="1638021"/>
                </a:lnTo>
                <a:lnTo>
                  <a:pt x="75582" y="1603096"/>
                </a:lnTo>
                <a:lnTo>
                  <a:pt x="55427" y="1563408"/>
                </a:lnTo>
                <a:lnTo>
                  <a:pt x="38631" y="1522133"/>
                </a:lnTo>
                <a:lnTo>
                  <a:pt x="23514" y="1476096"/>
                </a:lnTo>
                <a:lnTo>
                  <a:pt x="11757" y="1423708"/>
                </a:lnTo>
                <a:lnTo>
                  <a:pt x="3359" y="1363383"/>
                </a:lnTo>
                <a:lnTo>
                  <a:pt x="0" y="1295121"/>
                </a:lnTo>
                <a:lnTo>
                  <a:pt x="3359" y="1226858"/>
                </a:lnTo>
                <a:lnTo>
                  <a:pt x="11757" y="1166533"/>
                </a:lnTo>
                <a:lnTo>
                  <a:pt x="23514" y="1114146"/>
                </a:lnTo>
                <a:lnTo>
                  <a:pt x="38631" y="1068108"/>
                </a:lnTo>
                <a:lnTo>
                  <a:pt x="55427" y="1025246"/>
                </a:lnTo>
                <a:lnTo>
                  <a:pt x="75582" y="987146"/>
                </a:lnTo>
                <a:lnTo>
                  <a:pt x="115892" y="912533"/>
                </a:lnTo>
                <a:lnTo>
                  <a:pt x="134368" y="874433"/>
                </a:lnTo>
                <a:lnTo>
                  <a:pt x="152844" y="831571"/>
                </a:lnTo>
                <a:lnTo>
                  <a:pt x="167959" y="785533"/>
                </a:lnTo>
                <a:lnTo>
                  <a:pt x="178037" y="733146"/>
                </a:lnTo>
                <a:lnTo>
                  <a:pt x="188115" y="674408"/>
                </a:lnTo>
                <a:lnTo>
                  <a:pt x="189795" y="604558"/>
                </a:lnTo>
                <a:lnTo>
                  <a:pt x="188115" y="536296"/>
                </a:lnTo>
                <a:lnTo>
                  <a:pt x="178037" y="475971"/>
                </a:lnTo>
                <a:lnTo>
                  <a:pt x="167959" y="423583"/>
                </a:lnTo>
                <a:lnTo>
                  <a:pt x="152844" y="379133"/>
                </a:lnTo>
                <a:lnTo>
                  <a:pt x="134368" y="336271"/>
                </a:lnTo>
                <a:lnTo>
                  <a:pt x="115892" y="299758"/>
                </a:lnTo>
                <a:lnTo>
                  <a:pt x="75582" y="225146"/>
                </a:lnTo>
                <a:lnTo>
                  <a:pt x="55427" y="185458"/>
                </a:lnTo>
                <a:lnTo>
                  <a:pt x="38631" y="144183"/>
                </a:lnTo>
                <a:lnTo>
                  <a:pt x="23514" y="98146"/>
                </a:lnTo>
                <a:lnTo>
                  <a:pt x="11757" y="457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screenshot of a computer program&#10;&#10;AI-generated content may be incorrect.">
            <a:extLst>
              <a:ext uri="{FF2B5EF4-FFF2-40B4-BE49-F238E27FC236}">
                <a16:creationId xmlns:a16="http://schemas.microsoft.com/office/drawing/2014/main" id="{66F0E7F3-6CDC-51A5-5196-D4E88C819683}"/>
              </a:ext>
            </a:extLst>
          </p:cNvPr>
          <p:cNvPicPr>
            <a:picLocks noChangeAspect="1"/>
          </p:cNvPicPr>
          <p:nvPr/>
        </p:nvPicPr>
        <p:blipFill>
          <a:blip r:embed="rId3"/>
          <a:stretch>
            <a:fillRect/>
          </a:stretch>
        </p:blipFill>
        <p:spPr>
          <a:xfrm>
            <a:off x="6563708" y="2916195"/>
            <a:ext cx="5628292" cy="3940559"/>
          </a:xfrm>
          <a:prstGeom prst="rect">
            <a:avLst/>
          </a:prstGeom>
        </p:spPr>
      </p:pic>
    </p:spTree>
    <p:extLst>
      <p:ext uri="{BB962C8B-B14F-4D97-AF65-F5344CB8AC3E}">
        <p14:creationId xmlns:p14="http://schemas.microsoft.com/office/powerpoint/2010/main" val="3575825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1B875-DC5A-D858-6805-48900C3294F2}"/>
              </a:ext>
            </a:extLst>
          </p:cNvPr>
          <p:cNvSpPr>
            <a:spLocks noGrp="1"/>
          </p:cNvSpPr>
          <p:nvPr>
            <p:ph type="title"/>
          </p:nvPr>
        </p:nvSpPr>
        <p:spPr>
          <a:xfrm>
            <a:off x="1251678" y="382385"/>
            <a:ext cx="10178322" cy="1492132"/>
          </a:xfrm>
        </p:spPr>
        <p:txBody>
          <a:bodyPr>
            <a:normAutofit/>
          </a:bodyPr>
          <a:lstStyle/>
          <a:p>
            <a:r>
              <a:rPr lang="en-US" dirty="0"/>
              <a:t>Using A smaller Network and adding Learning rate scheduling</a:t>
            </a:r>
          </a:p>
        </p:txBody>
      </p:sp>
      <p:sp>
        <p:nvSpPr>
          <p:cNvPr id="3" name="Content Placeholder 2">
            <a:extLst>
              <a:ext uri="{FF2B5EF4-FFF2-40B4-BE49-F238E27FC236}">
                <a16:creationId xmlns:a16="http://schemas.microsoft.com/office/drawing/2014/main" id="{16E31C71-A0C9-5F24-682E-85C13FE44CC9}"/>
              </a:ext>
            </a:extLst>
          </p:cNvPr>
          <p:cNvSpPr>
            <a:spLocks noGrp="1"/>
          </p:cNvSpPr>
          <p:nvPr>
            <p:ph idx="1"/>
          </p:nvPr>
        </p:nvSpPr>
        <p:spPr>
          <a:xfrm>
            <a:off x="1251678" y="2286001"/>
            <a:ext cx="5984274" cy="3593591"/>
          </a:xfrm>
        </p:spPr>
        <p:txBody>
          <a:bodyPr>
            <a:normAutofit/>
          </a:bodyPr>
          <a:lstStyle/>
          <a:p>
            <a:pPr>
              <a:lnSpc>
                <a:spcPct val="100000"/>
              </a:lnSpc>
            </a:pPr>
            <a:r>
              <a:rPr lang="en-US">
                <a:solidFill>
                  <a:schemeClr val="tx1"/>
                </a:solidFill>
              </a:rPr>
              <a:t>This will be final model for Task 1 it give 99.8 percent accuracy on the test set</a:t>
            </a:r>
          </a:p>
          <a:p>
            <a:pPr>
              <a:lnSpc>
                <a:spcPct val="100000"/>
              </a:lnSpc>
            </a:pPr>
            <a:r>
              <a:rPr lang="en-US">
                <a:solidFill>
                  <a:schemeClr val="tx1"/>
                </a:solidFill>
              </a:rPr>
              <a:t>What is Learning Rate scheduling</a:t>
            </a:r>
          </a:p>
          <a:p>
            <a:pPr>
              <a:lnSpc>
                <a:spcPct val="100000"/>
              </a:lnSpc>
            </a:pPr>
            <a:r>
              <a:rPr lang="en-IN" b="0" i="0">
                <a:solidFill>
                  <a:schemeClr val="tx1"/>
                </a:solidFill>
                <a:effectLst/>
              </a:rPr>
              <a:t>Learning rate scheduling adjusts the optimizer’s learning rate during training to improve convergence. Typically, a high learning rate is useful early on to make substantial updates, while a lower learning rate later helps fine-tune the network. This dynamic adjustment can help avoid overshooting minima and often leads to faster or more stable convergence. </a:t>
            </a:r>
            <a:endParaRPr lang="en-US">
              <a:solidFill>
                <a:schemeClr val="tx1"/>
              </a:solidFill>
            </a:endParaRPr>
          </a:p>
        </p:txBody>
      </p:sp>
      <p:pic>
        <p:nvPicPr>
          <p:cNvPr id="4" name="Picture 3">
            <a:extLst>
              <a:ext uri="{FF2B5EF4-FFF2-40B4-BE49-F238E27FC236}">
                <a16:creationId xmlns:a16="http://schemas.microsoft.com/office/drawing/2014/main" id="{EFB5D890-D33D-19FA-E3D6-23F4CF6B704C}"/>
              </a:ext>
            </a:extLst>
          </p:cNvPr>
          <p:cNvPicPr>
            <a:picLocks noChangeAspect="1"/>
          </p:cNvPicPr>
          <p:nvPr/>
        </p:nvPicPr>
        <p:blipFill>
          <a:blip r:embed="rId2"/>
          <a:stretch>
            <a:fillRect/>
          </a:stretch>
        </p:blipFill>
        <p:spPr>
          <a:xfrm>
            <a:off x="7555992" y="2505449"/>
            <a:ext cx="3902582" cy="3180603"/>
          </a:xfrm>
          <a:prstGeom prst="rect">
            <a:avLst/>
          </a:prstGeom>
        </p:spPr>
      </p:pic>
    </p:spTree>
    <p:extLst>
      <p:ext uri="{BB962C8B-B14F-4D97-AF65-F5344CB8AC3E}">
        <p14:creationId xmlns:p14="http://schemas.microsoft.com/office/powerpoint/2010/main" val="4044989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7177-7112-65BD-B2BA-D8A410B338E2}"/>
              </a:ext>
            </a:extLst>
          </p:cNvPr>
          <p:cNvSpPr>
            <a:spLocks noGrp="1"/>
          </p:cNvSpPr>
          <p:nvPr>
            <p:ph type="title"/>
          </p:nvPr>
        </p:nvSpPr>
        <p:spPr/>
        <p:txBody>
          <a:bodyPr/>
          <a:lstStyle/>
          <a:p>
            <a:r>
              <a:rPr lang="en-US" dirty="0"/>
              <a:t>Final Implementation details for task 1</a:t>
            </a:r>
          </a:p>
        </p:txBody>
      </p:sp>
      <p:sp>
        <p:nvSpPr>
          <p:cNvPr id="3" name="Content Placeholder 2">
            <a:extLst>
              <a:ext uri="{FF2B5EF4-FFF2-40B4-BE49-F238E27FC236}">
                <a16:creationId xmlns:a16="http://schemas.microsoft.com/office/drawing/2014/main" id="{9C29AC58-3821-F8FF-6F65-A4E2C18C8DC3}"/>
              </a:ext>
            </a:extLst>
          </p:cNvPr>
          <p:cNvSpPr>
            <a:spLocks noGrp="1"/>
          </p:cNvSpPr>
          <p:nvPr>
            <p:ph idx="1"/>
          </p:nvPr>
        </p:nvSpPr>
        <p:spPr/>
        <p:txBody>
          <a:bodyPr>
            <a:normAutofit fontScale="70000" lnSpcReduction="20000"/>
          </a:bodyPr>
          <a:lstStyle/>
          <a:p>
            <a:r>
              <a:rPr lang="en-IN" b="1" dirty="0"/>
              <a:t>Design Decisions and Technical Details of the Captcha Classifier</a:t>
            </a:r>
            <a:endParaRPr lang="en-IN" dirty="0"/>
          </a:p>
          <a:p>
            <a:br>
              <a:rPr lang="en-IN" dirty="0"/>
            </a:br>
            <a:endParaRPr lang="en-IN" dirty="0"/>
          </a:p>
          <a:p>
            <a:r>
              <a:rPr lang="en-IN" b="1" dirty="0"/>
              <a:t>1. Model Architecture Design</a:t>
            </a:r>
            <a:endParaRPr lang="en-IN" dirty="0"/>
          </a:p>
          <a:p>
            <a:br>
              <a:rPr lang="en-IN" dirty="0"/>
            </a:br>
            <a:endParaRPr lang="en-IN" dirty="0"/>
          </a:p>
          <a:p>
            <a:r>
              <a:rPr lang="en-IN" dirty="0"/>
              <a:t>The </a:t>
            </a:r>
            <a:r>
              <a:rPr lang="en-IN" b="1" dirty="0" err="1"/>
              <a:t>CaptchaClassifier</a:t>
            </a:r>
            <a:r>
              <a:rPr lang="en-IN" dirty="0"/>
              <a:t> is a Convolutional Neural Network (CNN) designed for </a:t>
            </a:r>
            <a:r>
              <a:rPr lang="en-IN" b="1" dirty="0"/>
              <a:t>image classification</a:t>
            </a:r>
            <a:r>
              <a:rPr lang="en-IN" dirty="0"/>
              <a:t>, specifically for recognizing CAPTCHA characters. The design is influenced by best practices in deep learning for image-based tasks.</a:t>
            </a:r>
          </a:p>
          <a:p>
            <a:br>
              <a:rPr lang="en-IN" dirty="0"/>
            </a:br>
            <a:endParaRPr lang="en-IN" dirty="0"/>
          </a:p>
          <a:p>
            <a:r>
              <a:rPr lang="en-IN" b="1" dirty="0"/>
              <a:t>Feature Extraction (Convolutional Layers)</a:t>
            </a:r>
            <a:endParaRPr lang="en-IN" dirty="0"/>
          </a:p>
          <a:p>
            <a:br>
              <a:rPr lang="en-IN" dirty="0"/>
            </a:br>
            <a:endParaRPr lang="en-IN" dirty="0"/>
          </a:p>
          <a:p>
            <a:endParaRPr lang="en-US" dirty="0"/>
          </a:p>
        </p:txBody>
      </p:sp>
    </p:spTree>
    <p:extLst>
      <p:ext uri="{BB962C8B-B14F-4D97-AF65-F5344CB8AC3E}">
        <p14:creationId xmlns:p14="http://schemas.microsoft.com/office/powerpoint/2010/main" val="930818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3872-E841-1216-5883-E3CE7BB1D3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757179-16DA-16B5-0C93-B8B6EBCA2041}"/>
              </a:ext>
            </a:extLst>
          </p:cNvPr>
          <p:cNvSpPr>
            <a:spLocks noGrp="1"/>
          </p:cNvSpPr>
          <p:nvPr>
            <p:ph idx="1"/>
          </p:nvPr>
        </p:nvSpPr>
        <p:spPr/>
        <p:txBody>
          <a:bodyPr>
            <a:normAutofit fontScale="70000" lnSpcReduction="20000"/>
          </a:bodyPr>
          <a:lstStyle/>
          <a:p>
            <a:r>
              <a:rPr lang="en-IN" dirty="0" err="1"/>
              <a:t>iThe</a:t>
            </a:r>
            <a:r>
              <a:rPr lang="en-IN" dirty="0"/>
              <a:t> model consists of </a:t>
            </a:r>
            <a:r>
              <a:rPr lang="en-IN" b="1" dirty="0"/>
              <a:t>four convolutional layers</a:t>
            </a:r>
            <a:r>
              <a:rPr lang="en-IN" dirty="0"/>
              <a:t>, progressively increasing the number of filters.</a:t>
            </a:r>
          </a:p>
          <a:p>
            <a:r>
              <a:rPr lang="en-IN" dirty="0"/>
              <a:t>• </a:t>
            </a:r>
            <a:r>
              <a:rPr lang="en-IN" b="1" dirty="0"/>
              <a:t>Conv2d Layers:</a:t>
            </a:r>
            <a:endParaRPr lang="en-IN" dirty="0"/>
          </a:p>
          <a:p>
            <a:r>
              <a:rPr lang="en-IN" dirty="0"/>
              <a:t>• </a:t>
            </a:r>
            <a:r>
              <a:rPr lang="en-IN" b="1" dirty="0"/>
              <a:t>Layer 1:</a:t>
            </a:r>
            <a:r>
              <a:rPr lang="en-IN" dirty="0"/>
              <a:t> 3 → 32 filters</a:t>
            </a:r>
          </a:p>
          <a:p>
            <a:r>
              <a:rPr lang="en-IN" dirty="0"/>
              <a:t>• </a:t>
            </a:r>
            <a:r>
              <a:rPr lang="en-IN" b="1" dirty="0"/>
              <a:t>Layer 2:</a:t>
            </a:r>
            <a:r>
              <a:rPr lang="en-IN" dirty="0"/>
              <a:t> 32 → 64 filters</a:t>
            </a:r>
          </a:p>
          <a:p>
            <a:r>
              <a:rPr lang="en-IN" dirty="0"/>
              <a:t>• </a:t>
            </a:r>
            <a:r>
              <a:rPr lang="en-IN" b="1" dirty="0"/>
              <a:t>Layer 3:</a:t>
            </a:r>
            <a:r>
              <a:rPr lang="en-IN" dirty="0"/>
              <a:t> 64 → 128 filters</a:t>
            </a:r>
          </a:p>
          <a:p>
            <a:r>
              <a:rPr lang="en-IN" dirty="0"/>
              <a:t>• </a:t>
            </a:r>
            <a:r>
              <a:rPr lang="en-IN" b="1" dirty="0"/>
              <a:t>Layer 4:</a:t>
            </a:r>
            <a:r>
              <a:rPr lang="en-IN" dirty="0"/>
              <a:t> 128 → 256 filters</a:t>
            </a:r>
          </a:p>
          <a:p>
            <a:r>
              <a:rPr lang="en-IN" dirty="0"/>
              <a:t>• </a:t>
            </a:r>
            <a:r>
              <a:rPr lang="en-IN" b="1" dirty="0"/>
              <a:t>Batch Normalization:</a:t>
            </a:r>
            <a:r>
              <a:rPr lang="en-IN" dirty="0"/>
              <a:t> Applied after each convolution to </a:t>
            </a:r>
            <a:r>
              <a:rPr lang="en-IN" b="1" dirty="0"/>
              <a:t>speed up convergence</a:t>
            </a:r>
            <a:r>
              <a:rPr lang="en-IN" dirty="0"/>
              <a:t> and </a:t>
            </a:r>
            <a:r>
              <a:rPr lang="en-IN" b="1" dirty="0"/>
              <a:t>improve generalization</a:t>
            </a:r>
            <a:r>
              <a:rPr lang="en-IN" dirty="0"/>
              <a:t> by normalizing activations.</a:t>
            </a:r>
          </a:p>
          <a:p>
            <a:r>
              <a:rPr lang="en-IN" dirty="0"/>
              <a:t>• </a:t>
            </a:r>
            <a:r>
              <a:rPr lang="en-IN" b="1" dirty="0" err="1"/>
              <a:t>ReLU</a:t>
            </a:r>
            <a:r>
              <a:rPr lang="en-IN" b="1" dirty="0"/>
              <a:t> Activation:</a:t>
            </a:r>
            <a:r>
              <a:rPr lang="en-IN" dirty="0"/>
              <a:t> Introduced </a:t>
            </a:r>
            <a:r>
              <a:rPr lang="en-IN" b="1" dirty="0"/>
              <a:t>non-linearity</a:t>
            </a:r>
            <a:r>
              <a:rPr lang="en-IN" dirty="0"/>
              <a:t>, enabling the model to learn complex patterns.</a:t>
            </a:r>
          </a:p>
          <a:p>
            <a:r>
              <a:rPr lang="en-IN" dirty="0"/>
              <a:t>• </a:t>
            </a:r>
            <a:r>
              <a:rPr lang="en-IN" b="1" dirty="0" err="1"/>
              <a:t>MaxPooling</a:t>
            </a:r>
            <a:r>
              <a:rPr lang="en-IN" b="1" dirty="0"/>
              <a:t> Layers (2x2):</a:t>
            </a:r>
            <a:r>
              <a:rPr lang="en-IN" dirty="0"/>
              <a:t> Reduce spatial dimensions, making the model computationally </a:t>
            </a:r>
            <a:r>
              <a:rPr lang="en-IN" dirty="0" err="1"/>
              <a:t>efficent</a:t>
            </a:r>
            <a:r>
              <a:rPr lang="en-IN" dirty="0"/>
              <a:t> while preserving important features.</a:t>
            </a:r>
          </a:p>
          <a:p>
            <a:br>
              <a:rPr lang="en-IN" dirty="0"/>
            </a:br>
            <a:endParaRPr lang="en-IN" dirty="0"/>
          </a:p>
          <a:p>
            <a:endParaRPr lang="en-US" dirty="0"/>
          </a:p>
        </p:txBody>
      </p:sp>
    </p:spTree>
    <p:extLst>
      <p:ext uri="{BB962C8B-B14F-4D97-AF65-F5344CB8AC3E}">
        <p14:creationId xmlns:p14="http://schemas.microsoft.com/office/powerpoint/2010/main" val="133784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F339-AEFC-F3D9-3243-69112B8D68DD}"/>
              </a:ext>
            </a:extLst>
          </p:cNvPr>
          <p:cNvSpPr>
            <a:spLocks noGrp="1"/>
          </p:cNvSpPr>
          <p:nvPr>
            <p:ph type="title"/>
          </p:nvPr>
        </p:nvSpPr>
        <p:spPr/>
        <p:txBody>
          <a:bodyPr/>
          <a:lstStyle/>
          <a:p>
            <a:r>
              <a:rPr lang="en-US" dirty="0"/>
              <a:t>Tasks Done</a:t>
            </a:r>
          </a:p>
        </p:txBody>
      </p:sp>
      <p:sp>
        <p:nvSpPr>
          <p:cNvPr id="3" name="Content Placeholder 2">
            <a:extLst>
              <a:ext uri="{FF2B5EF4-FFF2-40B4-BE49-F238E27FC236}">
                <a16:creationId xmlns:a16="http://schemas.microsoft.com/office/drawing/2014/main" id="{A5D165AC-A1CF-1A38-F3A5-0B2FCA1B5DCB}"/>
              </a:ext>
            </a:extLst>
          </p:cNvPr>
          <p:cNvSpPr>
            <a:spLocks noGrp="1"/>
          </p:cNvSpPr>
          <p:nvPr>
            <p:ph idx="1"/>
          </p:nvPr>
        </p:nvSpPr>
        <p:spPr/>
        <p:txBody>
          <a:bodyPr/>
          <a:lstStyle/>
          <a:p>
            <a:r>
              <a:rPr lang="en-US" dirty="0"/>
              <a:t>Task 0 - Generated 3 Data sets as specified</a:t>
            </a:r>
          </a:p>
          <a:p>
            <a:r>
              <a:rPr lang="en-US" dirty="0"/>
              <a:t>Task 1 - Achieved 99.8 percent accuracy on Hard Data Set</a:t>
            </a:r>
          </a:p>
          <a:p>
            <a:r>
              <a:rPr lang="en-US" dirty="0"/>
              <a:t>Task 2 – Achieved Maximum of 88 percent accuracy</a:t>
            </a:r>
          </a:p>
        </p:txBody>
      </p:sp>
    </p:spTree>
    <p:extLst>
      <p:ext uri="{BB962C8B-B14F-4D97-AF65-F5344CB8AC3E}">
        <p14:creationId xmlns:p14="http://schemas.microsoft.com/office/powerpoint/2010/main" val="313683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3735-BE51-42C1-F736-7E51F4E8EC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072DF7-56F3-390B-76AD-AB3B60124D24}"/>
              </a:ext>
            </a:extLst>
          </p:cNvPr>
          <p:cNvSpPr>
            <a:spLocks noGrp="1"/>
          </p:cNvSpPr>
          <p:nvPr>
            <p:ph idx="1"/>
          </p:nvPr>
        </p:nvSpPr>
        <p:spPr/>
        <p:txBody>
          <a:bodyPr>
            <a:normAutofit fontScale="85000" lnSpcReduction="20000"/>
          </a:bodyPr>
          <a:lstStyle/>
          <a:p>
            <a:r>
              <a:rPr lang="en-IN" b="1" dirty="0"/>
              <a:t>Fully Connected Layers (Classification Head)</a:t>
            </a:r>
            <a:endParaRPr lang="en-IN" dirty="0"/>
          </a:p>
          <a:p>
            <a:br>
              <a:rPr lang="en-IN" dirty="0"/>
            </a:br>
            <a:endParaRPr lang="en-IN" dirty="0"/>
          </a:p>
          <a:p>
            <a:r>
              <a:rPr lang="en-IN" dirty="0"/>
              <a:t>After feature extraction, the output is flattened and passed through a </a:t>
            </a:r>
            <a:r>
              <a:rPr lang="en-IN" b="1" dirty="0"/>
              <a:t>fully connected network</a:t>
            </a:r>
            <a:r>
              <a:rPr lang="en-IN" dirty="0"/>
              <a:t>:</a:t>
            </a:r>
          </a:p>
          <a:p>
            <a:r>
              <a:rPr lang="en-IN" dirty="0"/>
              <a:t>• </a:t>
            </a:r>
            <a:r>
              <a:rPr lang="en-IN" b="1" dirty="0"/>
              <a:t>Linear(256 * 8 * 4, 512):</a:t>
            </a:r>
            <a:r>
              <a:rPr lang="en-IN" dirty="0"/>
              <a:t> Reduces dimensionality while retaining useful feature representations.</a:t>
            </a:r>
          </a:p>
          <a:p>
            <a:r>
              <a:rPr lang="en-IN" dirty="0"/>
              <a:t>• </a:t>
            </a:r>
            <a:r>
              <a:rPr lang="en-IN" b="1" dirty="0" err="1"/>
              <a:t>ReLU</a:t>
            </a:r>
            <a:r>
              <a:rPr lang="en-IN" b="1" dirty="0"/>
              <a:t> Activation:</a:t>
            </a:r>
            <a:r>
              <a:rPr lang="en-IN" dirty="0"/>
              <a:t> Introduces non-linearity to learn complex patterns.</a:t>
            </a:r>
          </a:p>
          <a:p>
            <a:r>
              <a:rPr lang="en-IN" dirty="0"/>
              <a:t>• </a:t>
            </a:r>
            <a:r>
              <a:rPr lang="en-IN" b="1" dirty="0"/>
              <a:t>Dropout (0.5 &amp; 0.3):</a:t>
            </a:r>
            <a:r>
              <a:rPr lang="en-IN" dirty="0"/>
              <a:t> Helps prevent </a:t>
            </a:r>
            <a:r>
              <a:rPr lang="en-IN" b="1" dirty="0"/>
              <a:t>overfitting</a:t>
            </a:r>
            <a:r>
              <a:rPr lang="en-IN" dirty="0"/>
              <a:t> by randomly deactivating neurons during training.</a:t>
            </a:r>
          </a:p>
          <a:p>
            <a:r>
              <a:rPr lang="en-IN" dirty="0"/>
              <a:t>• </a:t>
            </a:r>
            <a:r>
              <a:rPr lang="en-IN" b="1" dirty="0"/>
              <a:t>Final Linear Layer:</a:t>
            </a:r>
            <a:r>
              <a:rPr lang="en-IN" dirty="0"/>
              <a:t> Maps the </a:t>
            </a:r>
            <a:r>
              <a:rPr lang="en-IN" b="1" dirty="0"/>
              <a:t>512-dimensional vector</a:t>
            </a:r>
            <a:r>
              <a:rPr lang="en-IN" dirty="0"/>
              <a:t> to the number of classes (</a:t>
            </a:r>
            <a:r>
              <a:rPr lang="en-IN" dirty="0" err="1"/>
              <a:t>num_classes</a:t>
            </a:r>
            <a:r>
              <a:rPr lang="en-IN" dirty="0"/>
              <a:t>).</a:t>
            </a:r>
          </a:p>
          <a:p>
            <a:r>
              <a:rPr lang="en-IN" b="1" dirty="0"/>
              <a:t>Training Strategy &amp; Technical Details</a:t>
            </a:r>
            <a:endParaRPr lang="en-IN" dirty="0"/>
          </a:p>
          <a:p>
            <a:br>
              <a:rPr lang="en-IN" dirty="0"/>
            </a:br>
            <a:endParaRPr lang="en-IN" dirty="0"/>
          </a:p>
          <a:p>
            <a:endParaRPr lang="en-US" dirty="0"/>
          </a:p>
        </p:txBody>
      </p:sp>
    </p:spTree>
    <p:extLst>
      <p:ext uri="{BB962C8B-B14F-4D97-AF65-F5344CB8AC3E}">
        <p14:creationId xmlns:p14="http://schemas.microsoft.com/office/powerpoint/2010/main" val="228767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0D2B-47D0-0E15-39E9-46D68D1863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C133B6-D21E-FAE0-6674-F5B4BA434DC2}"/>
              </a:ext>
            </a:extLst>
          </p:cNvPr>
          <p:cNvSpPr>
            <a:spLocks noGrp="1"/>
          </p:cNvSpPr>
          <p:nvPr>
            <p:ph idx="1"/>
          </p:nvPr>
        </p:nvSpPr>
        <p:spPr/>
        <p:txBody>
          <a:bodyPr>
            <a:normAutofit fontScale="62500" lnSpcReduction="20000"/>
          </a:bodyPr>
          <a:lstStyle/>
          <a:p>
            <a:r>
              <a:rPr lang="en-IN" b="1" dirty="0"/>
              <a:t>1. Mixed Precision Training</a:t>
            </a:r>
            <a:endParaRPr lang="en-IN" dirty="0"/>
          </a:p>
          <a:p>
            <a:r>
              <a:rPr lang="en-IN" dirty="0"/>
              <a:t>• </a:t>
            </a:r>
            <a:r>
              <a:rPr lang="en-IN" b="1" dirty="0" err="1"/>
              <a:t>torch.cuda.amp.autocast</a:t>
            </a:r>
            <a:r>
              <a:rPr lang="en-IN" b="1" dirty="0"/>
              <a:t>():</a:t>
            </a:r>
            <a:r>
              <a:rPr lang="en-IN" dirty="0"/>
              <a:t> Used for automatic mixed precision (AMP), which improves training speed and reduces memory consumption without compromising accuracy.</a:t>
            </a:r>
          </a:p>
          <a:p>
            <a:r>
              <a:rPr lang="en-IN" dirty="0"/>
              <a:t>• </a:t>
            </a:r>
            <a:r>
              <a:rPr lang="en-IN" b="1" dirty="0" err="1"/>
              <a:t>torch.cuda.amp.GradScaler</a:t>
            </a:r>
            <a:r>
              <a:rPr lang="en-IN" b="1" dirty="0"/>
              <a:t>():</a:t>
            </a:r>
            <a:r>
              <a:rPr lang="en-IN" dirty="0"/>
              <a:t> Helps prevent underflow issues when using mixed precision by scaling gradients dynamically.</a:t>
            </a:r>
          </a:p>
          <a:p>
            <a:br>
              <a:rPr lang="en-IN" dirty="0"/>
            </a:br>
            <a:endParaRPr lang="en-IN" dirty="0"/>
          </a:p>
          <a:p>
            <a:r>
              <a:rPr lang="en-IN" b="1" dirty="0"/>
              <a:t>2. Training Pipeline</a:t>
            </a:r>
            <a:endParaRPr lang="en-IN" dirty="0"/>
          </a:p>
          <a:p>
            <a:r>
              <a:rPr lang="en-IN" dirty="0"/>
              <a:t>• </a:t>
            </a:r>
            <a:r>
              <a:rPr lang="en-IN" b="1" dirty="0"/>
              <a:t>Optimizer:</a:t>
            </a:r>
            <a:r>
              <a:rPr lang="en-IN" dirty="0"/>
              <a:t> Adam optimizer with an initial learning rate of </a:t>
            </a:r>
            <a:r>
              <a:rPr lang="en-IN" b="1" dirty="0"/>
              <a:t>0.0001</a:t>
            </a:r>
            <a:r>
              <a:rPr lang="en-IN" dirty="0"/>
              <a:t> (set explicitly in epoch 0).</a:t>
            </a:r>
          </a:p>
          <a:p>
            <a:r>
              <a:rPr lang="en-IN" dirty="0"/>
              <a:t>• </a:t>
            </a:r>
            <a:r>
              <a:rPr lang="en-IN" b="1" dirty="0"/>
              <a:t>Learning Rate Adjustment:</a:t>
            </a:r>
            <a:endParaRPr lang="en-IN" dirty="0"/>
          </a:p>
          <a:p>
            <a:r>
              <a:rPr lang="en-IN" dirty="0"/>
              <a:t>• Learning rate starts at </a:t>
            </a:r>
            <a:r>
              <a:rPr lang="en-IN" b="1" dirty="0"/>
              <a:t>0.0001</a:t>
            </a:r>
            <a:r>
              <a:rPr lang="en-IN" dirty="0"/>
              <a:t> (manually adjusted in epoch 0).</a:t>
            </a:r>
          </a:p>
          <a:p>
            <a:r>
              <a:rPr lang="en-IN" dirty="0"/>
              <a:t>• </a:t>
            </a:r>
            <a:r>
              <a:rPr lang="en-IN" b="1" dirty="0"/>
              <a:t>Scheduler:</a:t>
            </a:r>
            <a:r>
              <a:rPr lang="en-IN" dirty="0"/>
              <a:t> A learning rate scheduler (</a:t>
            </a:r>
            <a:r>
              <a:rPr lang="en-IN" dirty="0" err="1"/>
              <a:t>scheduler.step</a:t>
            </a:r>
            <a:r>
              <a:rPr lang="en-IN" dirty="0"/>
              <a:t>()) is used to adjust the learning rate based on validation performance.</a:t>
            </a:r>
          </a:p>
          <a:p>
            <a:r>
              <a:rPr lang="en-IN" dirty="0"/>
              <a:t>• </a:t>
            </a:r>
            <a:r>
              <a:rPr lang="en-IN" b="1" dirty="0"/>
              <a:t>Loss Function:</a:t>
            </a:r>
            <a:r>
              <a:rPr lang="en-IN" dirty="0"/>
              <a:t> Cross-entropy loss, as this is a </a:t>
            </a:r>
            <a:r>
              <a:rPr lang="en-IN" b="1" dirty="0"/>
              <a:t>multi-class classification problem</a:t>
            </a:r>
            <a:r>
              <a:rPr lang="en-IN" dirty="0"/>
              <a:t>.</a:t>
            </a:r>
          </a:p>
          <a:p>
            <a:br>
              <a:rPr lang="en-IN" dirty="0"/>
            </a:br>
            <a:endParaRPr lang="en-IN" dirty="0"/>
          </a:p>
          <a:p>
            <a:endParaRPr lang="en-US" dirty="0"/>
          </a:p>
        </p:txBody>
      </p:sp>
    </p:spTree>
    <p:extLst>
      <p:ext uri="{BB962C8B-B14F-4D97-AF65-F5344CB8AC3E}">
        <p14:creationId xmlns:p14="http://schemas.microsoft.com/office/powerpoint/2010/main" val="2493285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0DAC-0508-1FF3-04B7-0C9048FA0DA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74A1A8B-F121-F8F2-66A6-8319D385E691}"/>
              </a:ext>
            </a:extLst>
          </p:cNvPr>
          <p:cNvSpPr>
            <a:spLocks noGrp="1"/>
          </p:cNvSpPr>
          <p:nvPr>
            <p:ph idx="1"/>
          </p:nvPr>
        </p:nvSpPr>
        <p:spPr/>
        <p:txBody>
          <a:bodyPr>
            <a:normAutofit/>
          </a:bodyPr>
          <a:lstStyle/>
          <a:p>
            <a:r>
              <a:rPr lang="en-IN" b="1" dirty="0"/>
              <a:t>3. Model Evaluation &amp; Best Model Selection</a:t>
            </a:r>
            <a:endParaRPr lang="en-IN" dirty="0"/>
          </a:p>
          <a:p>
            <a:r>
              <a:rPr lang="en-IN" dirty="0"/>
              <a:t>• </a:t>
            </a:r>
            <a:r>
              <a:rPr lang="en-IN" b="1" dirty="0"/>
              <a:t>Accuracy Calculation:</a:t>
            </a:r>
            <a:r>
              <a:rPr lang="en-IN" dirty="0"/>
              <a:t> Tracks </a:t>
            </a:r>
            <a:r>
              <a:rPr lang="en-IN" b="1" dirty="0"/>
              <a:t>correct predictions</a:t>
            </a:r>
            <a:r>
              <a:rPr lang="en-IN" dirty="0"/>
              <a:t> for both training and validation datasets.</a:t>
            </a:r>
          </a:p>
          <a:p>
            <a:r>
              <a:rPr lang="en-IN" dirty="0"/>
              <a:t>• </a:t>
            </a:r>
            <a:r>
              <a:rPr lang="en-IN" b="1" dirty="0"/>
              <a:t>Best Model Saving:</a:t>
            </a:r>
            <a:endParaRPr lang="en-IN" dirty="0"/>
          </a:p>
          <a:p>
            <a:r>
              <a:rPr lang="en-IN" dirty="0"/>
              <a:t>• The model with the </a:t>
            </a:r>
            <a:r>
              <a:rPr lang="en-IN" b="1" dirty="0"/>
              <a:t>highest validation accuracy</a:t>
            </a:r>
            <a:r>
              <a:rPr lang="en-IN" dirty="0"/>
              <a:t> is saved as </a:t>
            </a:r>
            <a:r>
              <a:rPr lang="en-IN" dirty="0" err="1"/>
              <a:t>best_model.pth</a:t>
            </a:r>
            <a:r>
              <a:rPr lang="en-IN" dirty="0"/>
              <a:t>.</a:t>
            </a:r>
          </a:p>
          <a:p>
            <a:r>
              <a:rPr lang="en-IN" dirty="0"/>
              <a:t>• Helps ensure the best-performing model is preserved, preventing overfitting to the training set.</a:t>
            </a:r>
          </a:p>
          <a:p>
            <a:endParaRPr lang="en-US" dirty="0"/>
          </a:p>
        </p:txBody>
      </p:sp>
    </p:spTree>
    <p:extLst>
      <p:ext uri="{BB962C8B-B14F-4D97-AF65-F5344CB8AC3E}">
        <p14:creationId xmlns:p14="http://schemas.microsoft.com/office/powerpoint/2010/main" val="2040348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C682-8230-0EC6-FD7C-4797D1E4FB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2BF530-D1B8-CC9B-C06B-CF5EA5F30484}"/>
              </a:ext>
            </a:extLst>
          </p:cNvPr>
          <p:cNvSpPr>
            <a:spLocks noGrp="1"/>
          </p:cNvSpPr>
          <p:nvPr>
            <p:ph idx="1"/>
          </p:nvPr>
        </p:nvSpPr>
        <p:spPr/>
        <p:txBody>
          <a:bodyPr>
            <a:normAutofit lnSpcReduction="10000"/>
          </a:bodyPr>
          <a:lstStyle/>
          <a:p>
            <a:r>
              <a:rPr lang="en-IN" b="1" dirty="0"/>
              <a:t>Design Rationale</a:t>
            </a:r>
            <a:endParaRPr lang="en-IN" dirty="0"/>
          </a:p>
          <a:p>
            <a:r>
              <a:rPr lang="en-IN" dirty="0"/>
              <a:t>1. </a:t>
            </a:r>
            <a:r>
              <a:rPr lang="en-IN" b="1" dirty="0"/>
              <a:t>Efficient Feature Extraction:</a:t>
            </a:r>
            <a:endParaRPr lang="en-IN" dirty="0"/>
          </a:p>
          <a:p>
            <a:r>
              <a:rPr lang="en-IN" dirty="0"/>
              <a:t>• The </a:t>
            </a:r>
            <a:r>
              <a:rPr lang="en-IN" b="1" dirty="0"/>
              <a:t>progressive increase in filters</a:t>
            </a:r>
            <a:r>
              <a:rPr lang="en-IN" dirty="0"/>
              <a:t> (32 → 64 → 128 → 256) allows the network to </a:t>
            </a:r>
            <a:r>
              <a:rPr lang="en-IN" b="1" dirty="0"/>
              <a:t>capture both low-level and high-level features</a:t>
            </a:r>
            <a:r>
              <a:rPr lang="en-IN" dirty="0"/>
              <a:t> effectively.</a:t>
            </a:r>
          </a:p>
          <a:p>
            <a:r>
              <a:rPr lang="en-IN" dirty="0"/>
              <a:t>• </a:t>
            </a:r>
            <a:r>
              <a:rPr lang="en-IN" b="1" dirty="0"/>
              <a:t>Batch Normalization</a:t>
            </a:r>
            <a:r>
              <a:rPr lang="en-IN" dirty="0"/>
              <a:t> stabilizes training and speeds up convergence.</a:t>
            </a:r>
          </a:p>
          <a:p>
            <a:r>
              <a:rPr lang="en-IN" dirty="0"/>
              <a:t>2. </a:t>
            </a:r>
            <a:r>
              <a:rPr lang="en-IN" b="1" dirty="0"/>
              <a:t>Regularization to Prevent Overfitting:</a:t>
            </a:r>
            <a:endParaRPr lang="en-IN" dirty="0"/>
          </a:p>
          <a:p>
            <a:r>
              <a:rPr lang="en-IN" dirty="0"/>
              <a:t>• </a:t>
            </a:r>
            <a:r>
              <a:rPr lang="en-IN" b="1" dirty="0"/>
              <a:t>Dropout layers</a:t>
            </a:r>
            <a:r>
              <a:rPr lang="en-IN" dirty="0"/>
              <a:t> in the classifier reduce overfitting.</a:t>
            </a:r>
          </a:p>
          <a:p>
            <a:r>
              <a:rPr lang="en-IN" dirty="0"/>
              <a:t>• </a:t>
            </a:r>
            <a:r>
              <a:rPr lang="en-IN" b="1" dirty="0"/>
              <a:t>Batch Normalization</a:t>
            </a:r>
            <a:r>
              <a:rPr lang="en-IN" dirty="0"/>
              <a:t> helps by normalizing activations and reducing internal covariate shifts.</a:t>
            </a:r>
          </a:p>
          <a:p>
            <a:pPr marL="0" indent="0">
              <a:buNone/>
            </a:pPr>
            <a:endParaRPr lang="en-IN" dirty="0"/>
          </a:p>
        </p:txBody>
      </p:sp>
    </p:spTree>
    <p:extLst>
      <p:ext uri="{BB962C8B-B14F-4D97-AF65-F5344CB8AC3E}">
        <p14:creationId xmlns:p14="http://schemas.microsoft.com/office/powerpoint/2010/main" val="617679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2E92-9DA4-2910-4F81-54E3C7F036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AA4FC56-112D-4C02-7316-5E27E9D8A019}"/>
              </a:ext>
            </a:extLst>
          </p:cNvPr>
          <p:cNvSpPr>
            <a:spLocks noGrp="1"/>
          </p:cNvSpPr>
          <p:nvPr>
            <p:ph idx="1"/>
          </p:nvPr>
        </p:nvSpPr>
        <p:spPr/>
        <p:txBody>
          <a:bodyPr>
            <a:normAutofit fontScale="77500" lnSpcReduction="20000"/>
          </a:bodyPr>
          <a:lstStyle/>
          <a:p>
            <a:r>
              <a:rPr lang="en-IN" dirty="0"/>
              <a:t>3. </a:t>
            </a:r>
            <a:r>
              <a:rPr lang="en-IN" b="1" dirty="0"/>
              <a:t>Scalability &amp; Flexibility:</a:t>
            </a:r>
            <a:endParaRPr lang="en-IN" dirty="0"/>
          </a:p>
          <a:p>
            <a:r>
              <a:rPr lang="en-IN" dirty="0"/>
              <a:t>• The model architecture is </a:t>
            </a:r>
            <a:r>
              <a:rPr lang="en-IN" b="1" dirty="0"/>
              <a:t>lightweight</a:t>
            </a:r>
            <a:r>
              <a:rPr lang="en-IN" dirty="0"/>
              <a:t> yet effective, making it </a:t>
            </a:r>
            <a:r>
              <a:rPr lang="en-IN" b="1" dirty="0"/>
              <a:t>suitable for CAPTCHA classification</a:t>
            </a:r>
            <a:r>
              <a:rPr lang="en-IN" dirty="0"/>
              <a:t> on devices with limited computational power.</a:t>
            </a:r>
          </a:p>
          <a:p>
            <a:r>
              <a:rPr lang="en-IN" dirty="0"/>
              <a:t>• Can be </a:t>
            </a:r>
            <a:r>
              <a:rPr lang="en-IN" b="1" dirty="0"/>
              <a:t>adapted to different character sets</a:t>
            </a:r>
            <a:r>
              <a:rPr lang="en-IN" dirty="0"/>
              <a:t> by modifying </a:t>
            </a:r>
            <a:r>
              <a:rPr lang="en-IN" dirty="0" err="1"/>
              <a:t>num_classes</a:t>
            </a:r>
            <a:r>
              <a:rPr lang="en-IN" dirty="0"/>
              <a:t>.</a:t>
            </a:r>
          </a:p>
          <a:p>
            <a:r>
              <a:rPr lang="en-IN" dirty="0"/>
              <a:t>4. </a:t>
            </a:r>
            <a:r>
              <a:rPr lang="en-IN" b="1" dirty="0"/>
              <a:t>Optimized Training Strategy:</a:t>
            </a:r>
            <a:endParaRPr lang="en-IN" dirty="0"/>
          </a:p>
          <a:p>
            <a:r>
              <a:rPr lang="en-IN" dirty="0"/>
              <a:t>• </a:t>
            </a:r>
            <a:r>
              <a:rPr lang="en-IN" b="1" dirty="0"/>
              <a:t>Mixed Precision (AMP)</a:t>
            </a:r>
            <a:r>
              <a:rPr lang="en-IN" dirty="0"/>
              <a:t> improves efficiency.</a:t>
            </a:r>
          </a:p>
          <a:p>
            <a:r>
              <a:rPr lang="en-IN" dirty="0"/>
              <a:t>• </a:t>
            </a:r>
            <a:r>
              <a:rPr lang="en-IN" b="1" dirty="0"/>
              <a:t>Gradient scaling</a:t>
            </a:r>
            <a:r>
              <a:rPr lang="en-IN" dirty="0"/>
              <a:t> prevents numerical instability.</a:t>
            </a:r>
          </a:p>
          <a:p>
            <a:r>
              <a:rPr lang="en-IN" dirty="0"/>
              <a:t>• </a:t>
            </a:r>
            <a:r>
              <a:rPr lang="en-IN" b="1" dirty="0"/>
              <a:t>Learning rate scheduling</a:t>
            </a:r>
            <a:r>
              <a:rPr lang="en-IN" dirty="0"/>
              <a:t> ensures optimal learning progression.</a:t>
            </a:r>
          </a:p>
          <a:p>
            <a:r>
              <a:rPr lang="en-IN" b="1" dirty="0"/>
              <a:t>Summary</a:t>
            </a:r>
            <a:endParaRPr lang="en-IN" dirty="0"/>
          </a:p>
          <a:p>
            <a:r>
              <a:rPr lang="en-IN" dirty="0"/>
              <a:t>This design balances </a:t>
            </a:r>
            <a:r>
              <a:rPr lang="en-IN" b="1" dirty="0"/>
              <a:t>efficiency, performance, and robustness</a:t>
            </a:r>
            <a:r>
              <a:rPr lang="en-IN" dirty="0"/>
              <a:t>. It leverages </a:t>
            </a:r>
            <a:r>
              <a:rPr lang="en-IN" b="1" dirty="0"/>
              <a:t>deep CNNs for feature extraction, regularization techniques to prevent overfitting, and AMP for speed optimization</a:t>
            </a:r>
            <a:r>
              <a:rPr lang="en-IN" dirty="0"/>
              <a:t>, making it well-suited for CAPTCHA recognition tasks. </a:t>
            </a:r>
          </a:p>
          <a:p>
            <a:endParaRPr lang="en-US" dirty="0"/>
          </a:p>
        </p:txBody>
      </p:sp>
    </p:spTree>
    <p:extLst>
      <p:ext uri="{BB962C8B-B14F-4D97-AF65-F5344CB8AC3E}">
        <p14:creationId xmlns:p14="http://schemas.microsoft.com/office/powerpoint/2010/main" val="3167025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2ACB-36FB-F0A2-5A33-2D80A6411C33}"/>
              </a:ext>
            </a:extLst>
          </p:cNvPr>
          <p:cNvSpPr>
            <a:spLocks noGrp="1"/>
          </p:cNvSpPr>
          <p:nvPr>
            <p:ph type="title"/>
          </p:nvPr>
        </p:nvSpPr>
        <p:spPr>
          <a:xfrm>
            <a:off x="1251677" y="645105"/>
            <a:ext cx="4357499" cy="1320855"/>
          </a:xfrm>
        </p:spPr>
        <p:txBody>
          <a:bodyPr>
            <a:normAutofit/>
          </a:bodyPr>
          <a:lstStyle/>
          <a:p>
            <a:r>
              <a:rPr lang="en-US" sz="4400"/>
              <a:t>results</a:t>
            </a:r>
          </a:p>
        </p:txBody>
      </p:sp>
      <p:pic>
        <p:nvPicPr>
          <p:cNvPr id="7" name="Content Placeholder 6">
            <a:extLst>
              <a:ext uri="{FF2B5EF4-FFF2-40B4-BE49-F238E27FC236}">
                <a16:creationId xmlns:a16="http://schemas.microsoft.com/office/drawing/2014/main" id="{4CE18E4D-1E8E-6CC1-414B-2BC720A6D727}"/>
              </a:ext>
            </a:extLst>
          </p:cNvPr>
          <p:cNvPicPr>
            <a:picLocks noGrp="1" noChangeAspect="1"/>
          </p:cNvPicPr>
          <p:nvPr>
            <p:ph idx="1"/>
          </p:nvPr>
        </p:nvPicPr>
        <p:blipFill>
          <a:blip r:embed="rId2"/>
          <a:stretch>
            <a:fillRect/>
          </a:stretch>
        </p:blipFill>
        <p:spPr>
          <a:xfrm>
            <a:off x="1250950" y="3891709"/>
            <a:ext cx="4364038" cy="382681"/>
          </a:xfrm>
        </p:spPr>
      </p:pic>
      <p:pic>
        <p:nvPicPr>
          <p:cNvPr id="5" name="Content Placeholder 4" descr="A screen shot of a graph&#10;&#10;AI-generated content may be incorrect.">
            <a:extLst>
              <a:ext uri="{FF2B5EF4-FFF2-40B4-BE49-F238E27FC236}">
                <a16:creationId xmlns:a16="http://schemas.microsoft.com/office/drawing/2014/main" id="{B6081D65-A35F-C9EA-6275-BCEE8C937CFF}"/>
              </a:ext>
            </a:extLst>
          </p:cNvPr>
          <p:cNvPicPr>
            <a:picLocks noChangeAspect="1"/>
          </p:cNvPicPr>
          <p:nvPr/>
        </p:nvPicPr>
        <p:blipFill>
          <a:blip r:embed="rId3"/>
          <a:stretch>
            <a:fillRect/>
          </a:stretch>
        </p:blipFill>
        <p:spPr>
          <a:xfrm>
            <a:off x="6098193" y="886113"/>
            <a:ext cx="5176744" cy="5112033"/>
          </a:xfrm>
          <a:prstGeom prst="rect">
            <a:avLst/>
          </a:prstGeom>
        </p:spPr>
      </p:pic>
    </p:spTree>
    <p:extLst>
      <p:ext uri="{BB962C8B-B14F-4D97-AF65-F5344CB8AC3E}">
        <p14:creationId xmlns:p14="http://schemas.microsoft.com/office/powerpoint/2010/main" val="1846522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72C8-B404-458B-0A19-FAD27DE8FED1}"/>
              </a:ext>
            </a:extLst>
          </p:cNvPr>
          <p:cNvSpPr>
            <a:spLocks noGrp="1"/>
          </p:cNvSpPr>
          <p:nvPr>
            <p:ph type="title"/>
          </p:nvPr>
        </p:nvSpPr>
        <p:spPr/>
        <p:txBody>
          <a:bodyPr/>
          <a:lstStyle/>
          <a:p>
            <a:r>
              <a:rPr lang="en-US" dirty="0"/>
              <a:t>Task 2 – Model1 Segmentation with CNN</a:t>
            </a:r>
          </a:p>
        </p:txBody>
      </p:sp>
      <p:sp>
        <p:nvSpPr>
          <p:cNvPr id="3" name="Content Placeholder 2">
            <a:extLst>
              <a:ext uri="{FF2B5EF4-FFF2-40B4-BE49-F238E27FC236}">
                <a16:creationId xmlns:a16="http://schemas.microsoft.com/office/drawing/2014/main" id="{9A774D9C-9A91-15F8-B590-CA922FCDEC77}"/>
              </a:ext>
            </a:extLst>
          </p:cNvPr>
          <p:cNvSpPr>
            <a:spLocks noGrp="1"/>
          </p:cNvSpPr>
          <p:nvPr>
            <p:ph idx="1"/>
          </p:nvPr>
        </p:nvSpPr>
        <p:spPr/>
        <p:txBody>
          <a:bodyPr>
            <a:normAutofit fontScale="85000" lnSpcReduction="20000"/>
          </a:bodyPr>
          <a:lstStyle/>
          <a:p>
            <a:pPr algn="l">
              <a:spcAft>
                <a:spcPts val="1200"/>
              </a:spcAft>
            </a:pPr>
            <a:r>
              <a:rPr lang="en-IN" b="1" i="0" dirty="0">
                <a:solidFill>
                  <a:schemeClr val="tx2"/>
                </a:solidFill>
                <a:effectLst/>
              </a:rPr>
              <a:t>Design Decisions and Technical Details</a:t>
            </a:r>
            <a:endParaRPr lang="en-IN" b="0" i="0" dirty="0">
              <a:solidFill>
                <a:schemeClr val="tx2"/>
              </a:solidFill>
              <a:effectLst/>
            </a:endParaRPr>
          </a:p>
          <a:p>
            <a:pPr algn="l">
              <a:buFont typeface="+mj-lt"/>
              <a:buAutoNum type="arabicPeriod"/>
            </a:pPr>
            <a:r>
              <a:rPr lang="en-IN" b="1" i="0" dirty="0">
                <a:solidFill>
                  <a:schemeClr val="tx2"/>
                </a:solidFill>
                <a:effectLst/>
              </a:rPr>
              <a:t>Character Segmentation (</a:t>
            </a:r>
            <a:r>
              <a:rPr lang="en-IN" b="1" i="0" dirty="0" err="1">
                <a:solidFill>
                  <a:schemeClr val="tx2"/>
                </a:solidFill>
                <a:effectLst/>
              </a:rPr>
              <a:t>segment_characters</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Thresholding &amp; Contours:</a:t>
            </a:r>
            <a:r>
              <a:rPr lang="en-IN" b="0" i="0" dirty="0">
                <a:solidFill>
                  <a:schemeClr val="tx2"/>
                </a:solidFill>
                <a:effectLst/>
              </a:rPr>
              <a:t> Uses OpenCV’s Gaussian blur, Otsu’s thresholding, and contour detection to extract character regions, which helps in isolating individual characters from CAPTCHA images.</a:t>
            </a:r>
          </a:p>
          <a:p>
            <a:pPr marL="742950" lvl="1" indent="-285750" algn="l">
              <a:buFont typeface="+mj-lt"/>
              <a:buAutoNum type="arabicPeriod"/>
            </a:pPr>
            <a:r>
              <a:rPr lang="en-IN" b="0" i="1" dirty="0">
                <a:solidFill>
                  <a:schemeClr val="tx2"/>
                </a:solidFill>
                <a:effectLst/>
              </a:rPr>
              <a:t>Alpha Channel Handling:</a:t>
            </a:r>
            <a:r>
              <a:rPr lang="en-IN" b="0" i="0" dirty="0">
                <a:solidFill>
                  <a:schemeClr val="tx2"/>
                </a:solidFill>
                <a:effectLst/>
              </a:rPr>
              <a:t> Converts RGBA to RGB if necessary to ensure consistent processing.</a:t>
            </a:r>
          </a:p>
          <a:p>
            <a:pPr marL="742950" lvl="1" indent="-285750" algn="l">
              <a:buFont typeface="+mj-lt"/>
              <a:buAutoNum type="arabicPeriod"/>
            </a:pPr>
            <a:r>
              <a:rPr lang="en-IN" b="0" i="1" dirty="0">
                <a:solidFill>
                  <a:schemeClr val="tx2"/>
                </a:solidFill>
                <a:effectLst/>
              </a:rPr>
              <a:t>Sorting:</a:t>
            </a:r>
            <a:r>
              <a:rPr lang="en-IN" b="0" i="0" dirty="0">
                <a:solidFill>
                  <a:schemeClr val="tx2"/>
                </a:solidFill>
                <a:effectLst/>
              </a:rPr>
              <a:t> Bounding boxes are sorted left-to-right to match the natural text order.</a:t>
            </a:r>
          </a:p>
          <a:p>
            <a:pPr algn="l">
              <a:buFont typeface="+mj-lt"/>
              <a:buAutoNum type="arabicPeriod"/>
            </a:pPr>
            <a:r>
              <a:rPr lang="en-IN" b="1" i="0" dirty="0">
                <a:solidFill>
                  <a:schemeClr val="tx2"/>
                </a:solidFill>
                <a:effectLst/>
              </a:rPr>
              <a:t>Dataset Design (</a:t>
            </a:r>
            <a:r>
              <a:rPr lang="en-IN" b="1" i="0" dirty="0" err="1">
                <a:solidFill>
                  <a:schemeClr val="tx2"/>
                </a:solidFill>
                <a:effectLst/>
              </a:rPr>
              <a:t>CaptchaCharDataset</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Filename-Based </a:t>
            </a:r>
            <a:r>
              <a:rPr lang="en-IN" b="0" i="1" dirty="0" err="1">
                <a:solidFill>
                  <a:schemeClr val="tx2"/>
                </a:solidFill>
                <a:effectLst/>
              </a:rPr>
              <a:t>Labeling</a:t>
            </a:r>
            <a:r>
              <a:rPr lang="en-IN" b="0" i="1" dirty="0">
                <a:solidFill>
                  <a:schemeClr val="tx2"/>
                </a:solidFill>
                <a:effectLst/>
              </a:rPr>
              <a:t>:</a:t>
            </a:r>
            <a:r>
              <a:rPr lang="en-IN" b="0" i="0" dirty="0">
                <a:solidFill>
                  <a:schemeClr val="tx2"/>
                </a:solidFill>
                <a:effectLst/>
              </a:rPr>
              <a:t> Assumes filenames encode the correct text (e.g., "</a:t>
            </a:r>
            <a:r>
              <a:rPr lang="en-IN" b="0" i="0" dirty="0" err="1">
                <a:solidFill>
                  <a:schemeClr val="tx2"/>
                </a:solidFill>
                <a:effectLst/>
              </a:rPr>
              <a:t>captcha_ABcd</a:t>
            </a:r>
            <a:r>
              <a:rPr lang="en-IN" b="0" i="0" dirty="0">
                <a:solidFill>
                  <a:schemeClr val="tx2"/>
                </a:solidFill>
                <a:effectLst/>
              </a:rPr>
              <a:t>_...</a:t>
            </a:r>
            <a:r>
              <a:rPr lang="en-IN" b="0" i="0" dirty="0" err="1">
                <a:solidFill>
                  <a:schemeClr val="tx2"/>
                </a:solidFill>
                <a:effectLst/>
              </a:rPr>
              <a:t>png</a:t>
            </a:r>
            <a:r>
              <a:rPr lang="en-IN" b="0" i="0" dirty="0">
                <a:solidFill>
                  <a:schemeClr val="tx2"/>
                </a:solidFill>
                <a:effectLst/>
              </a:rPr>
              <a:t>") and parses them to generate labels.</a:t>
            </a:r>
          </a:p>
          <a:p>
            <a:pPr marL="742950" lvl="1" indent="-285750" algn="l">
              <a:buFont typeface="+mj-lt"/>
              <a:buAutoNum type="arabicPeriod"/>
            </a:pPr>
            <a:r>
              <a:rPr lang="en-IN" b="0" i="1" dirty="0">
                <a:solidFill>
                  <a:schemeClr val="tx2"/>
                </a:solidFill>
                <a:effectLst/>
              </a:rPr>
              <a:t>Dynamic Sampling:</a:t>
            </a:r>
            <a:r>
              <a:rPr lang="en-IN" b="0" i="0" dirty="0">
                <a:solidFill>
                  <a:schemeClr val="tx2"/>
                </a:solidFill>
                <a:effectLst/>
              </a:rPr>
              <a:t> Limits the dataset to 10,000 images if available to balance training time and dataset size.</a:t>
            </a:r>
          </a:p>
          <a:p>
            <a:pPr marL="742950" lvl="1" indent="-285750" algn="l">
              <a:buFont typeface="+mj-lt"/>
              <a:buAutoNum type="arabicPeriod"/>
            </a:pPr>
            <a:r>
              <a:rPr lang="en-IN" b="0" i="1" dirty="0">
                <a:solidFill>
                  <a:schemeClr val="tx2"/>
                </a:solidFill>
                <a:effectLst/>
              </a:rPr>
              <a:t>Fallback Segmentation:</a:t>
            </a:r>
            <a:r>
              <a:rPr lang="en-IN" b="0" i="0" dirty="0">
                <a:solidFill>
                  <a:schemeClr val="tx2"/>
                </a:solidFill>
                <a:effectLst/>
              </a:rPr>
              <a:t> If computed crops do not match expected character count, a fallback equal-width split is applied, ensuring robustness.</a:t>
            </a:r>
          </a:p>
        </p:txBody>
      </p:sp>
    </p:spTree>
    <p:extLst>
      <p:ext uri="{BB962C8B-B14F-4D97-AF65-F5344CB8AC3E}">
        <p14:creationId xmlns:p14="http://schemas.microsoft.com/office/powerpoint/2010/main" val="457129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57E6-1CAF-7F87-2456-DFFA05FB87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8ECF14E-58C6-F13A-FB36-CF94C10AAE95}"/>
              </a:ext>
            </a:extLst>
          </p:cNvPr>
          <p:cNvSpPr>
            <a:spLocks noGrp="1"/>
          </p:cNvSpPr>
          <p:nvPr>
            <p:ph idx="1"/>
          </p:nvPr>
        </p:nvSpPr>
        <p:spPr>
          <a:xfrm>
            <a:off x="1251678" y="1396315"/>
            <a:ext cx="10178322" cy="4483278"/>
          </a:xfrm>
        </p:spPr>
        <p:txBody>
          <a:bodyPr>
            <a:normAutofit fontScale="55000" lnSpcReduction="20000"/>
          </a:bodyPr>
          <a:lstStyle/>
          <a:p>
            <a:pPr algn="l">
              <a:buFont typeface="+mj-lt"/>
              <a:buAutoNum type="arabicPeriod"/>
            </a:pPr>
            <a:r>
              <a:rPr lang="en-IN" b="1" i="0" dirty="0">
                <a:solidFill>
                  <a:schemeClr val="tx2"/>
                </a:solidFill>
                <a:effectLst/>
              </a:rPr>
              <a:t>Model Architecture (</a:t>
            </a:r>
            <a:r>
              <a:rPr lang="en-IN" b="1" i="0" dirty="0" err="1">
                <a:solidFill>
                  <a:schemeClr val="tx2"/>
                </a:solidFill>
                <a:effectLst/>
              </a:rPr>
              <a:t>CharacterClassifier</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Feature Extraction:</a:t>
            </a:r>
            <a:r>
              <a:rPr lang="en-IN" b="0" i="0" dirty="0">
                <a:solidFill>
                  <a:schemeClr val="tx2"/>
                </a:solidFill>
                <a:effectLst/>
              </a:rPr>
              <a:t> Three sequential convolutional blocks with Batch Normalization, </a:t>
            </a:r>
            <a:r>
              <a:rPr lang="en-IN" b="0" i="0" dirty="0" err="1">
                <a:solidFill>
                  <a:schemeClr val="tx2"/>
                </a:solidFill>
                <a:effectLst/>
              </a:rPr>
              <a:t>ReLU</a:t>
            </a:r>
            <a:r>
              <a:rPr lang="en-IN" b="0" i="0" dirty="0">
                <a:solidFill>
                  <a:schemeClr val="tx2"/>
                </a:solidFill>
                <a:effectLst/>
              </a:rPr>
              <a:t> activations, and </a:t>
            </a:r>
            <a:r>
              <a:rPr lang="en-IN" b="0" i="0" dirty="0" err="1">
                <a:solidFill>
                  <a:schemeClr val="tx2"/>
                </a:solidFill>
                <a:effectLst/>
              </a:rPr>
              <a:t>MaxPooling</a:t>
            </a:r>
            <a:r>
              <a:rPr lang="en-IN" b="0" i="0" dirty="0">
                <a:solidFill>
                  <a:schemeClr val="tx2"/>
                </a:solidFill>
                <a:effectLst/>
              </a:rPr>
              <a:t> are used to extract hierarchical features from character images.</a:t>
            </a:r>
          </a:p>
          <a:p>
            <a:pPr marL="742950" lvl="1" indent="-285750" algn="l">
              <a:buFont typeface="+mj-lt"/>
              <a:buAutoNum type="arabicPeriod"/>
            </a:pPr>
            <a:r>
              <a:rPr lang="en-IN" b="0" i="1" dirty="0">
                <a:solidFill>
                  <a:schemeClr val="tx2"/>
                </a:solidFill>
                <a:effectLst/>
              </a:rPr>
              <a:t>Fully Connected Layers:</a:t>
            </a:r>
            <a:r>
              <a:rPr lang="en-IN" b="0" i="0" dirty="0">
                <a:solidFill>
                  <a:schemeClr val="tx2"/>
                </a:solidFill>
                <a:effectLst/>
              </a:rPr>
              <a:t> A dropout-regularized classifier projects the flattened features into a 256-dimensional space before producing logits for 52 classes (uppercase + lowercase).</a:t>
            </a:r>
          </a:p>
          <a:p>
            <a:pPr marL="742950" lvl="1" indent="-285750" algn="l">
              <a:buFont typeface="+mj-lt"/>
              <a:buAutoNum type="arabicPeriod"/>
            </a:pPr>
            <a:r>
              <a:rPr lang="en-IN" b="0" i="1" dirty="0">
                <a:solidFill>
                  <a:schemeClr val="tx2"/>
                </a:solidFill>
                <a:effectLst/>
              </a:rPr>
              <a:t>Rationale:</a:t>
            </a:r>
            <a:r>
              <a:rPr lang="en-IN" b="0" i="0" dirty="0">
                <a:solidFill>
                  <a:schemeClr val="tx2"/>
                </a:solidFill>
                <a:effectLst/>
              </a:rPr>
              <a:t> The depth and pooling operations provide sufficient representational capacity while managing overfitting through dropout layers.</a:t>
            </a:r>
          </a:p>
          <a:p>
            <a:pPr algn="l">
              <a:buFont typeface="+mj-lt"/>
              <a:buAutoNum type="arabicPeriod"/>
            </a:pPr>
            <a:r>
              <a:rPr lang="en-IN" b="1" i="0" dirty="0">
                <a:solidFill>
                  <a:schemeClr val="tx2"/>
                </a:solidFill>
                <a:effectLst/>
              </a:rPr>
              <a:t>Training and Validation:</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Loss and Optimization:</a:t>
            </a:r>
            <a:r>
              <a:rPr lang="en-IN" b="0" i="0" dirty="0">
                <a:solidFill>
                  <a:schemeClr val="tx2"/>
                </a:solidFill>
                <a:effectLst/>
              </a:rPr>
              <a:t> Utilizes </a:t>
            </a:r>
            <a:r>
              <a:rPr lang="en-IN" b="0" i="0" dirty="0" err="1">
                <a:solidFill>
                  <a:schemeClr val="tx2"/>
                </a:solidFill>
                <a:effectLst/>
              </a:rPr>
              <a:t>CrossEntropyLoss</a:t>
            </a:r>
            <a:r>
              <a:rPr lang="en-IN" b="0" i="0" dirty="0">
                <a:solidFill>
                  <a:schemeClr val="tx2"/>
                </a:solidFill>
                <a:effectLst/>
              </a:rPr>
              <a:t> with the Adam optimizer and learning rate scheduler (</a:t>
            </a:r>
            <a:r>
              <a:rPr lang="en-IN" b="0" i="0" dirty="0" err="1">
                <a:solidFill>
                  <a:schemeClr val="tx2"/>
                </a:solidFill>
                <a:effectLst/>
              </a:rPr>
              <a:t>ReduceLROnPlateau</a:t>
            </a:r>
            <a:r>
              <a:rPr lang="en-IN" b="0" i="0" dirty="0">
                <a:solidFill>
                  <a:schemeClr val="tx2"/>
                </a:solidFill>
                <a:effectLst/>
              </a:rPr>
              <a:t>) to adapt the learning rate based on validation performance.</a:t>
            </a:r>
          </a:p>
          <a:p>
            <a:pPr marL="742950" lvl="1" indent="-285750" algn="l">
              <a:buFont typeface="+mj-lt"/>
              <a:buAutoNum type="arabicPeriod"/>
            </a:pPr>
            <a:r>
              <a:rPr lang="en-IN" b="0" i="1" dirty="0">
                <a:solidFill>
                  <a:schemeClr val="tx2"/>
                </a:solidFill>
                <a:effectLst/>
              </a:rPr>
              <a:t>Metrics Tracking:</a:t>
            </a:r>
            <a:r>
              <a:rPr lang="en-IN" b="0" i="0" dirty="0">
                <a:solidFill>
                  <a:schemeClr val="tx2"/>
                </a:solidFill>
                <a:effectLst/>
              </a:rPr>
              <a:t> Computes loss and accuracy per epoch to monitor training progress.</a:t>
            </a:r>
          </a:p>
          <a:p>
            <a:pPr algn="l">
              <a:buFont typeface="+mj-lt"/>
              <a:buAutoNum type="arabicPeriod"/>
            </a:pPr>
            <a:r>
              <a:rPr lang="en-IN" b="1" i="0" dirty="0">
                <a:solidFill>
                  <a:schemeClr val="tx2"/>
                </a:solidFill>
                <a:effectLst/>
              </a:rPr>
              <a:t>Evaluation Functions:</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Character vs. Word Level Accuracy:</a:t>
            </a:r>
            <a:r>
              <a:rPr lang="en-IN" b="0" i="0" dirty="0">
                <a:solidFill>
                  <a:schemeClr val="tx2"/>
                </a:solidFill>
                <a:effectLst/>
              </a:rPr>
              <a:t> Separate functions for per-character evaluation and full CAPTCHA (word) evaluation highlight both local and holistic model performance.</a:t>
            </a:r>
          </a:p>
          <a:p>
            <a:pPr marL="742950" lvl="1" indent="-285750" algn="l">
              <a:buFont typeface="+mj-lt"/>
              <a:buAutoNum type="arabicPeriod"/>
            </a:pPr>
            <a:r>
              <a:rPr lang="en-IN" b="0" i="1" dirty="0">
                <a:solidFill>
                  <a:schemeClr val="tx2"/>
                </a:solidFill>
                <a:effectLst/>
              </a:rPr>
              <a:t>Visualization:</a:t>
            </a:r>
            <a:r>
              <a:rPr lang="en-IN" b="0" i="0" dirty="0">
                <a:solidFill>
                  <a:schemeClr val="tx2"/>
                </a:solidFill>
                <a:effectLst/>
              </a:rPr>
              <a:t> Use of confusion matrices (using Seaborn) and classification reports provides detailed insights into model errors.</a:t>
            </a:r>
          </a:p>
          <a:p>
            <a:pPr marL="742950" lvl="1" indent="-285750" algn="l">
              <a:buFont typeface="+mj-lt"/>
              <a:buAutoNum type="arabicPeriod"/>
            </a:pPr>
            <a:r>
              <a:rPr lang="en-IN" b="0" i="1" dirty="0">
                <a:solidFill>
                  <a:schemeClr val="tx2"/>
                </a:solidFill>
                <a:effectLst/>
              </a:rPr>
              <a:t>Example Predictions:</a:t>
            </a:r>
            <a:r>
              <a:rPr lang="en-IN" b="0" i="0" dirty="0">
                <a:solidFill>
                  <a:schemeClr val="tx2"/>
                </a:solidFill>
                <a:effectLst/>
              </a:rPr>
              <a:t> Visualizes correctly and incorrectly predicted words, aiding qualitative assessment of segmentation and classification performance.</a:t>
            </a:r>
          </a:p>
          <a:p>
            <a:pPr algn="l">
              <a:buFont typeface="+mj-lt"/>
              <a:buAutoNum type="arabicPeriod"/>
            </a:pPr>
            <a:r>
              <a:rPr lang="en-IN" b="1" i="0" dirty="0">
                <a:solidFill>
                  <a:schemeClr val="tx2"/>
                </a:solidFill>
                <a:effectLst/>
              </a:rPr>
              <a:t>Device Support and </a:t>
            </a:r>
            <a:r>
              <a:rPr lang="en-IN" b="1" i="0" dirty="0" err="1">
                <a:solidFill>
                  <a:schemeClr val="tx2"/>
                </a:solidFill>
                <a:effectLst/>
              </a:rPr>
              <a:t>DataLoader</a:t>
            </a:r>
            <a:r>
              <a:rPr lang="en-IN" b="1" i="0" dirty="0">
                <a:solidFill>
                  <a:schemeClr val="tx2"/>
                </a:solidFill>
                <a:effectLst/>
              </a:rPr>
              <a:t> Configuration:</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Platform Adaptability:</a:t>
            </a:r>
            <a:r>
              <a:rPr lang="en-IN" b="0" i="0" dirty="0">
                <a:solidFill>
                  <a:schemeClr val="tx2"/>
                </a:solidFill>
                <a:effectLst/>
              </a:rPr>
              <a:t> Automatic device selection for Apple M1 (MPS), CUDA, or CPU ensures optimal performance.</a:t>
            </a:r>
          </a:p>
          <a:p>
            <a:pPr marL="742950" lvl="1" indent="-285750" algn="l">
              <a:buFont typeface="+mj-lt"/>
              <a:buAutoNum type="arabicPeriod"/>
            </a:pPr>
            <a:r>
              <a:rPr lang="en-IN" b="0" i="1" dirty="0" err="1">
                <a:solidFill>
                  <a:schemeClr val="tx2"/>
                </a:solidFill>
                <a:effectLst/>
              </a:rPr>
              <a:t>Dataloader</a:t>
            </a:r>
            <a:r>
              <a:rPr lang="en-IN" b="0" i="1" dirty="0">
                <a:solidFill>
                  <a:schemeClr val="tx2"/>
                </a:solidFill>
                <a:effectLst/>
              </a:rPr>
              <a:t> Settings:</a:t>
            </a:r>
            <a:r>
              <a:rPr lang="en-IN" b="0" i="0" dirty="0">
                <a:solidFill>
                  <a:schemeClr val="tx2"/>
                </a:solidFill>
                <a:effectLst/>
              </a:rPr>
              <a:t> Configures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num_workers</a:t>
            </a:r>
            <a:r>
              <a:rPr lang="en-IN" b="0" i="0" dirty="0">
                <a:solidFill>
                  <a:schemeClr val="tx2"/>
                </a:solidFill>
                <a:effectLst/>
              </a:rPr>
              <a:t> and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pin_memory</a:t>
            </a:r>
            <a:r>
              <a:rPr lang="en-IN" b="0" i="0" dirty="0">
                <a:solidFill>
                  <a:schemeClr val="tx2"/>
                </a:solidFill>
                <a:effectLst/>
              </a:rPr>
              <a:t> based on the device type to optimize loading performance.</a:t>
            </a:r>
          </a:p>
          <a:p>
            <a:br>
              <a:rPr lang="en-IN" dirty="0"/>
            </a:br>
            <a:endParaRPr lang="en-US" dirty="0"/>
          </a:p>
          <a:p>
            <a:endParaRPr lang="en-US" dirty="0"/>
          </a:p>
        </p:txBody>
      </p:sp>
    </p:spTree>
    <p:extLst>
      <p:ext uri="{BB962C8B-B14F-4D97-AF65-F5344CB8AC3E}">
        <p14:creationId xmlns:p14="http://schemas.microsoft.com/office/powerpoint/2010/main" val="370748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D9B6-49AF-40B5-13D6-C1FF3D5AF6E0}"/>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B8E9ABA4-9DBC-8247-E78C-F2C8E26485E8}"/>
              </a:ext>
            </a:extLst>
          </p:cNvPr>
          <p:cNvPicPr>
            <a:picLocks noGrp="1" noChangeAspect="1"/>
          </p:cNvPicPr>
          <p:nvPr>
            <p:ph idx="1"/>
          </p:nvPr>
        </p:nvPicPr>
        <p:blipFill>
          <a:blip r:embed="rId2"/>
          <a:stretch>
            <a:fillRect/>
          </a:stretch>
        </p:blipFill>
        <p:spPr>
          <a:xfrm>
            <a:off x="1115025" y="5698948"/>
            <a:ext cx="10179050" cy="326950"/>
          </a:xfrm>
        </p:spPr>
      </p:pic>
      <p:pic>
        <p:nvPicPr>
          <p:cNvPr id="7" name="Picture 6" descr="A graph of a number and a number&#10;&#10;AI-generated content may be incorrect.">
            <a:extLst>
              <a:ext uri="{FF2B5EF4-FFF2-40B4-BE49-F238E27FC236}">
                <a16:creationId xmlns:a16="http://schemas.microsoft.com/office/drawing/2014/main" id="{2EDE0ADA-C80C-0F0D-A9B6-823DFAF7A605}"/>
              </a:ext>
            </a:extLst>
          </p:cNvPr>
          <p:cNvPicPr>
            <a:picLocks noChangeAspect="1"/>
          </p:cNvPicPr>
          <p:nvPr/>
        </p:nvPicPr>
        <p:blipFill>
          <a:blip r:embed="rId3"/>
          <a:stretch>
            <a:fillRect/>
          </a:stretch>
        </p:blipFill>
        <p:spPr>
          <a:xfrm>
            <a:off x="7083939" y="1064453"/>
            <a:ext cx="5108061" cy="4086449"/>
          </a:xfrm>
          <a:prstGeom prst="rect">
            <a:avLst/>
          </a:prstGeom>
        </p:spPr>
      </p:pic>
      <p:pic>
        <p:nvPicPr>
          <p:cNvPr id="11" name="Picture 10" descr="A graph of different levels of loss&#10;&#10;AI-generated content may be incorrect.">
            <a:extLst>
              <a:ext uri="{FF2B5EF4-FFF2-40B4-BE49-F238E27FC236}">
                <a16:creationId xmlns:a16="http://schemas.microsoft.com/office/drawing/2014/main" id="{AC3FBD13-B37A-5E4F-9206-890854211139}"/>
              </a:ext>
            </a:extLst>
          </p:cNvPr>
          <p:cNvPicPr>
            <a:picLocks noChangeAspect="1"/>
          </p:cNvPicPr>
          <p:nvPr/>
        </p:nvPicPr>
        <p:blipFill>
          <a:blip r:embed="rId4"/>
          <a:stretch>
            <a:fillRect/>
          </a:stretch>
        </p:blipFill>
        <p:spPr>
          <a:xfrm>
            <a:off x="609600" y="1739213"/>
            <a:ext cx="6413938" cy="3379573"/>
          </a:xfrm>
          <a:prstGeom prst="rect">
            <a:avLst/>
          </a:prstGeom>
        </p:spPr>
      </p:pic>
    </p:spTree>
    <p:extLst>
      <p:ext uri="{BB962C8B-B14F-4D97-AF65-F5344CB8AC3E}">
        <p14:creationId xmlns:p14="http://schemas.microsoft.com/office/powerpoint/2010/main" val="2268717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712C-9ACA-EF8F-11C5-E3E9D7F0BA80}"/>
              </a:ext>
            </a:extLst>
          </p:cNvPr>
          <p:cNvSpPr>
            <a:spLocks noGrp="1"/>
          </p:cNvSpPr>
          <p:nvPr>
            <p:ph type="title"/>
          </p:nvPr>
        </p:nvSpPr>
        <p:spPr/>
        <p:txBody>
          <a:bodyPr/>
          <a:lstStyle/>
          <a:p>
            <a:r>
              <a:rPr lang="en-US" dirty="0"/>
              <a:t>Attempt 2 CRNN</a:t>
            </a:r>
          </a:p>
        </p:txBody>
      </p:sp>
      <p:sp>
        <p:nvSpPr>
          <p:cNvPr id="3" name="Content Placeholder 2">
            <a:extLst>
              <a:ext uri="{FF2B5EF4-FFF2-40B4-BE49-F238E27FC236}">
                <a16:creationId xmlns:a16="http://schemas.microsoft.com/office/drawing/2014/main" id="{9E9D31D0-D050-EC00-7D88-4C3107B9D6B4}"/>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IN" b="1" i="0" dirty="0">
                <a:solidFill>
                  <a:schemeClr val="tx2"/>
                </a:solidFill>
                <a:effectLst/>
              </a:rPr>
              <a:t>CRNN Model Architecture:</a:t>
            </a:r>
            <a:endParaRPr lang="en-IN" b="0" i="0" dirty="0">
              <a:solidFill>
                <a:schemeClr val="tx2"/>
              </a:solidFill>
              <a:effectLst/>
            </a:endParaRPr>
          </a:p>
          <a:p>
            <a:pPr marL="742950" lvl="1" indent="-285750" algn="l">
              <a:buFont typeface="Arial" panose="020B0604020202020204" pitchFamily="34" charset="0"/>
              <a:buChar char="•"/>
            </a:pPr>
            <a:r>
              <a:rPr lang="en-IN" b="1" i="0" dirty="0">
                <a:solidFill>
                  <a:schemeClr val="tx2"/>
                </a:solidFill>
                <a:effectLst/>
              </a:rPr>
              <a:t>CNN Feature Extractor:</a:t>
            </a:r>
            <a:br>
              <a:rPr lang="en-IN" b="0" i="0" dirty="0">
                <a:solidFill>
                  <a:schemeClr val="tx2"/>
                </a:solidFill>
                <a:effectLst/>
              </a:rPr>
            </a:br>
            <a:r>
              <a:rPr lang="en-IN" b="0" i="0" dirty="0">
                <a:solidFill>
                  <a:schemeClr val="tx2"/>
                </a:solidFill>
                <a:effectLst/>
              </a:rPr>
              <a:t>The model starts with multiple convolutional layers to extract visual features from the images. Max pooling is applied at different stages to reduce spatial dimensions. Adaptive average pooling forces the feature map height to 1, making the width dimension represent a sequence.</a:t>
            </a:r>
          </a:p>
          <a:p>
            <a:pPr marL="742950" lvl="1" indent="-285750" algn="l">
              <a:buFont typeface="Arial" panose="020B0604020202020204" pitchFamily="34" charset="0"/>
              <a:buChar char="•"/>
            </a:pPr>
            <a:r>
              <a:rPr lang="en-IN" b="1" i="0" dirty="0">
                <a:solidFill>
                  <a:schemeClr val="tx2"/>
                </a:solidFill>
                <a:effectLst/>
              </a:rPr>
              <a:t>Sequence Modelling:</a:t>
            </a:r>
            <a:br>
              <a:rPr lang="en-IN" b="0" i="0" dirty="0">
                <a:solidFill>
                  <a:schemeClr val="tx2"/>
                </a:solidFill>
                <a:effectLst/>
              </a:rPr>
            </a:br>
            <a:r>
              <a:rPr lang="en-IN" b="0" i="0" dirty="0">
                <a:solidFill>
                  <a:schemeClr val="tx2"/>
                </a:solidFill>
                <a:effectLst/>
              </a:rPr>
              <a:t>An LSTM network is applied to the sequence, treating the width dimension as time steps. The bidirectional LSTM captures dependencies in both directions.</a:t>
            </a:r>
          </a:p>
          <a:p>
            <a:pPr marL="742950" lvl="1" indent="-285750" algn="l">
              <a:buFont typeface="Arial" panose="020B0604020202020204" pitchFamily="34" charset="0"/>
              <a:buChar char="•"/>
            </a:pPr>
            <a:r>
              <a:rPr lang="en-IN" b="1" i="0" dirty="0">
                <a:solidFill>
                  <a:schemeClr val="tx2"/>
                </a:solidFill>
                <a:effectLst/>
              </a:rPr>
              <a:t>Final Projection:</a:t>
            </a:r>
            <a:br>
              <a:rPr lang="en-IN" b="0" i="0" dirty="0">
                <a:solidFill>
                  <a:schemeClr val="tx2"/>
                </a:solidFill>
                <a:effectLst/>
              </a:rPr>
            </a:br>
            <a:r>
              <a:rPr lang="en-IN" b="0" i="0" dirty="0">
                <a:solidFill>
                  <a:schemeClr val="tx2"/>
                </a:solidFill>
                <a:effectLst/>
              </a:rPr>
              <a:t>A fully connected layer converts LSTM outputs into class probabilities for each time step, preparing the output for the CTC loss which expects sequence outputs.</a:t>
            </a:r>
          </a:p>
          <a:p>
            <a:pPr algn="l">
              <a:buFont typeface="Arial" panose="020B0604020202020204" pitchFamily="34" charset="0"/>
              <a:buChar char="•"/>
            </a:pPr>
            <a:r>
              <a:rPr lang="en-IN" b="1" i="0" dirty="0">
                <a:solidFill>
                  <a:schemeClr val="tx2"/>
                </a:solidFill>
                <a:effectLst/>
              </a:rPr>
              <a:t>Training and Validation Functions:</a:t>
            </a:r>
            <a:endParaRPr lang="en-IN" b="0" i="0" dirty="0">
              <a:solidFill>
                <a:schemeClr val="tx2"/>
              </a:solidFill>
              <a:effectLst/>
            </a:endParaRPr>
          </a:p>
          <a:p>
            <a:pPr marL="742950" lvl="1" indent="-285750" algn="l">
              <a:buFont typeface="Arial" panose="020B0604020202020204" pitchFamily="34" charset="0"/>
              <a:buChar char="•"/>
            </a:pPr>
            <a:r>
              <a:rPr lang="en-IN" b="1" i="0" dirty="0" err="1">
                <a:solidFill>
                  <a:schemeClr val="tx2"/>
                </a:solidFill>
                <a:effectLst/>
              </a:rPr>
              <a:t>train_one_epoch</a:t>
            </a:r>
            <a:r>
              <a:rPr lang="en-IN" b="1" i="0" dirty="0">
                <a:solidFill>
                  <a:schemeClr val="tx2"/>
                </a:solidFill>
                <a:effectLst/>
              </a:rPr>
              <a:t>:</a:t>
            </a:r>
            <a:br>
              <a:rPr lang="en-IN" b="0" i="0" dirty="0">
                <a:solidFill>
                  <a:schemeClr val="tx2"/>
                </a:solidFill>
                <a:effectLst/>
              </a:rPr>
            </a:br>
            <a:r>
              <a:rPr lang="en-IN" b="0" i="0" dirty="0">
                <a:solidFill>
                  <a:schemeClr val="tx2"/>
                </a:solidFill>
                <a:effectLst/>
              </a:rPr>
              <a:t>Iterates over training batches, encodes target labels using </a:t>
            </a:r>
            <a:r>
              <a:rPr lang="en-IN" b="0" i="0" dirty="0" err="1">
                <a:solidFill>
                  <a:schemeClr val="tx2"/>
                </a:solidFill>
                <a:effectLst/>
              </a:rPr>
              <a:t>LabelConverter</a:t>
            </a:r>
            <a:r>
              <a:rPr lang="en-IN" b="0" i="0" dirty="0">
                <a:solidFill>
                  <a:schemeClr val="tx2"/>
                </a:solidFill>
                <a:effectLst/>
              </a:rPr>
              <a:t>, computes the CTC loss, performs backpropagation, and updates model weights.</a:t>
            </a:r>
          </a:p>
          <a:p>
            <a:pPr marL="742950" lvl="1" indent="-285750" algn="l">
              <a:buFont typeface="Arial" panose="020B0604020202020204" pitchFamily="34" charset="0"/>
              <a:buChar char="•"/>
            </a:pPr>
            <a:r>
              <a:rPr lang="en-IN" b="1" i="0" dirty="0">
                <a:solidFill>
                  <a:schemeClr val="tx2"/>
                </a:solidFill>
                <a:effectLst/>
              </a:rPr>
              <a:t>validate:</a:t>
            </a:r>
            <a:br>
              <a:rPr lang="en-IN" b="0" i="0" dirty="0">
                <a:solidFill>
                  <a:schemeClr val="tx2"/>
                </a:solidFill>
                <a:effectLst/>
              </a:rPr>
            </a:br>
            <a:r>
              <a:rPr lang="en-IN" b="0" i="0" dirty="0">
                <a:solidFill>
                  <a:schemeClr val="tx2"/>
                </a:solidFill>
                <a:effectLst/>
              </a:rPr>
              <a:t>Similar to training but without weight updates. Additionally, this function decodes predictions using the converter, computes word-level accuracy, and aggregates loss for monitoring.</a:t>
            </a:r>
          </a:p>
          <a:p>
            <a:endParaRPr lang="en-US" dirty="0"/>
          </a:p>
        </p:txBody>
      </p:sp>
    </p:spTree>
    <p:extLst>
      <p:ext uri="{BB962C8B-B14F-4D97-AF65-F5344CB8AC3E}">
        <p14:creationId xmlns:p14="http://schemas.microsoft.com/office/powerpoint/2010/main" val="1553337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94FF-83A4-2320-1CE2-366CAA8E25CA}"/>
              </a:ext>
            </a:extLst>
          </p:cNvPr>
          <p:cNvSpPr>
            <a:spLocks noGrp="1"/>
          </p:cNvSpPr>
          <p:nvPr>
            <p:ph type="title"/>
          </p:nvPr>
        </p:nvSpPr>
        <p:spPr>
          <a:xfrm>
            <a:off x="1189563" y="361365"/>
            <a:ext cx="10178322" cy="1492132"/>
          </a:xfrm>
        </p:spPr>
        <p:txBody>
          <a:bodyPr/>
          <a:lstStyle/>
          <a:p>
            <a:r>
              <a:rPr lang="en-US" dirty="0"/>
              <a:t>Task 0 – Generating Easy data set</a:t>
            </a:r>
          </a:p>
        </p:txBody>
      </p:sp>
      <p:sp>
        <p:nvSpPr>
          <p:cNvPr id="3" name="Content Placeholder 2">
            <a:extLst>
              <a:ext uri="{FF2B5EF4-FFF2-40B4-BE49-F238E27FC236}">
                <a16:creationId xmlns:a16="http://schemas.microsoft.com/office/drawing/2014/main" id="{40A45B9E-A9D2-30AB-0F18-4CD7FECD4F2F}"/>
              </a:ext>
            </a:extLst>
          </p:cNvPr>
          <p:cNvSpPr>
            <a:spLocks noGrp="1"/>
          </p:cNvSpPr>
          <p:nvPr>
            <p:ph idx="1"/>
          </p:nvPr>
        </p:nvSpPr>
        <p:spPr/>
        <p:txBody>
          <a:bodyPr>
            <a:normAutofit fontScale="55000" lnSpcReduction="20000"/>
          </a:bodyPr>
          <a:lstStyle/>
          <a:p>
            <a:r>
              <a:rPr lang="en-IN" b="0" dirty="0">
                <a:solidFill>
                  <a:schemeClr val="tx2"/>
                </a:solidFill>
                <a:effectLst/>
              </a:rPr>
              <a:t>Produces simple CAPTCHAs on a white background using a fixed font. </a:t>
            </a:r>
          </a:p>
          <a:p>
            <a:r>
              <a:rPr lang="en-IN" dirty="0">
                <a:solidFill>
                  <a:schemeClr val="tx2"/>
                </a:solidFill>
              </a:rPr>
              <a:t>Run </a:t>
            </a:r>
            <a:r>
              <a:rPr lang="en-IN" dirty="0" err="1">
                <a:solidFill>
                  <a:schemeClr val="tx2"/>
                </a:solidFill>
              </a:rPr>
              <a:t>easy.py</a:t>
            </a:r>
            <a:r>
              <a:rPr lang="en-IN" dirty="0">
                <a:solidFill>
                  <a:schemeClr val="tx2"/>
                </a:solidFill>
              </a:rPr>
              <a:t> to generate data set</a:t>
            </a:r>
            <a:endParaRPr lang="en-IN" b="0" dirty="0">
              <a:solidFill>
                <a:schemeClr val="tx2"/>
              </a:solidFill>
              <a:effectLst/>
            </a:endParaRPr>
          </a:p>
          <a:p>
            <a:r>
              <a:rPr lang="en-IN" b="1" i="0" dirty="0">
                <a:solidFill>
                  <a:schemeClr val="tx2"/>
                </a:solidFill>
                <a:effectLst/>
              </a:rPr>
              <a:t>Dataset Generation:</a:t>
            </a:r>
            <a:br>
              <a:rPr lang="en-IN" b="0" i="0" dirty="0">
                <a:solidFill>
                  <a:schemeClr val="tx2"/>
                </a:solidFill>
                <a:effectLst/>
              </a:rPr>
            </a:br>
            <a:r>
              <a:rPr lang="en-IN" b="0" i="0" dirty="0">
                <a:solidFill>
                  <a:schemeClr val="tx2"/>
                </a:solidFill>
                <a:effectLst/>
              </a:rPr>
              <a:t>The function is built to generate a large number of captcha images (default 10,000) automatically, ensuring consistency in the dataset creation process.</a:t>
            </a:r>
          </a:p>
          <a:p>
            <a:r>
              <a:rPr lang="en-IN" b="1" i="0" dirty="0">
                <a:solidFill>
                  <a:schemeClr val="tx2"/>
                </a:solidFill>
                <a:effectLst/>
              </a:rPr>
              <a:t>Font Selection:</a:t>
            </a:r>
            <a:br>
              <a:rPr lang="en-IN" b="0" i="0" dirty="0">
                <a:solidFill>
                  <a:schemeClr val="tx2"/>
                </a:solidFill>
                <a:effectLst/>
              </a:rPr>
            </a:br>
            <a:r>
              <a:rPr lang="en-IN" b="0" i="0" dirty="0">
                <a:solidFill>
                  <a:schemeClr val="tx2"/>
                </a:solidFill>
                <a:effectLst/>
              </a:rPr>
              <a:t>A system font (</a:t>
            </a:r>
            <a:r>
              <a:rPr lang="en-IN" b="0" i="0" dirty="0" err="1">
                <a:solidFill>
                  <a:schemeClr val="tx2"/>
                </a:solidFill>
                <a:effectLst/>
              </a:rPr>
              <a:t>Helvetica.ttc</a:t>
            </a:r>
            <a:r>
              <a:rPr lang="en-IN" b="0" i="0" dirty="0">
                <a:solidFill>
                  <a:schemeClr val="tx2"/>
                </a:solidFill>
                <a:effectLst/>
              </a:rPr>
              <a:t>) is chosen for consistency. The fixed font path and size (40) ensure that all images use the same text style, which can be useful for downstream tasks like training machine learning models.</a:t>
            </a:r>
          </a:p>
          <a:p>
            <a:pPr algn="l">
              <a:buFont typeface="Arial" panose="020B0604020202020204" pitchFamily="34" charset="0"/>
              <a:buChar char="•"/>
            </a:pPr>
            <a:r>
              <a:rPr lang="en-IN" b="1" i="0" dirty="0">
                <a:solidFill>
                  <a:schemeClr val="tx2"/>
                </a:solidFill>
                <a:effectLst/>
              </a:rPr>
              <a:t>Randomization of Captcha Text:</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The length of the captcha text is randomized between 5 and 10 characters.</a:t>
            </a:r>
          </a:p>
          <a:p>
            <a:pPr marL="742950" lvl="1" indent="-285750" algn="l">
              <a:buFont typeface="Arial" panose="020B0604020202020204" pitchFamily="34" charset="0"/>
              <a:buChar char="•"/>
            </a:pPr>
            <a:r>
              <a:rPr lang="en-IN" b="0" i="0" dirty="0">
                <a:solidFill>
                  <a:schemeClr val="tx2"/>
                </a:solidFill>
                <a:effectLst/>
              </a:rPr>
              <a:t>The first character is chosen as an uppercase letter with subsequent characters in lowercase. This introduces controlled variability, making each captcha unique while maintaining a simple pattern.</a:t>
            </a:r>
          </a:p>
          <a:p>
            <a:pPr algn="l">
              <a:buFont typeface="Arial" panose="020B0604020202020204" pitchFamily="34" charset="0"/>
              <a:buChar char="•"/>
            </a:pPr>
            <a:r>
              <a:rPr lang="en-IN" b="1" i="0" dirty="0">
                <a:solidFill>
                  <a:schemeClr val="tx2"/>
                </a:solidFill>
                <a:effectLst/>
              </a:rPr>
              <a:t>Image Creation and Styling:</a:t>
            </a:r>
            <a:br>
              <a:rPr lang="en-IN" b="0" i="0" dirty="0">
                <a:solidFill>
                  <a:schemeClr val="tx2"/>
                </a:solidFill>
                <a:effectLst/>
              </a:rPr>
            </a:br>
            <a:r>
              <a:rPr lang="en-IN" b="0" i="0" dirty="0">
                <a:solidFill>
                  <a:schemeClr val="tx2"/>
                </a:solidFill>
                <a:effectLst/>
              </a:rPr>
              <a:t>A new image is generated with a white background (400x200 pixels) and text is drawn in black. This clear contrast enhances readability.</a:t>
            </a:r>
          </a:p>
          <a:p>
            <a:pPr algn="l">
              <a:buFont typeface="Arial" panose="020B0604020202020204" pitchFamily="34" charset="0"/>
              <a:buChar char="•"/>
            </a:pPr>
            <a:r>
              <a:rPr lang="en-IN" b="1" i="0" dirty="0">
                <a:solidFill>
                  <a:schemeClr val="tx2"/>
                </a:solidFill>
                <a:effectLst/>
              </a:rPr>
              <a:t>Text </a:t>
            </a:r>
            <a:r>
              <a:rPr lang="en-IN" b="1" i="0" dirty="0" err="1">
                <a:solidFill>
                  <a:schemeClr val="tx2"/>
                </a:solidFill>
                <a:effectLst/>
              </a:rPr>
              <a:t>Centering</a:t>
            </a:r>
            <a:r>
              <a:rPr lang="en-IN" b="1" i="0" dirty="0">
                <a:solidFill>
                  <a:schemeClr val="tx2"/>
                </a:solidFill>
                <a:effectLst/>
              </a:rPr>
              <a:t>:</a:t>
            </a:r>
            <a:br>
              <a:rPr lang="en-IN" b="0" i="0" dirty="0">
                <a:solidFill>
                  <a:schemeClr val="tx2"/>
                </a:solidFill>
                <a:effectLst/>
              </a:rPr>
            </a:br>
            <a:r>
              <a:rPr lang="en-IN" b="0" i="0" dirty="0">
                <a:solidFill>
                  <a:schemeClr val="tx2"/>
                </a:solidFill>
                <a:effectLst/>
              </a:rPr>
              <a:t>The code computes the bounding box of the text and calculates the position necessary to </a:t>
            </a:r>
            <a:r>
              <a:rPr lang="en-IN" b="0" i="0" dirty="0" err="1">
                <a:solidFill>
                  <a:schemeClr val="tx2"/>
                </a:solidFill>
                <a:effectLst/>
              </a:rPr>
              <a:t>center</a:t>
            </a:r>
            <a:r>
              <a:rPr lang="en-IN" b="0" i="0" dirty="0">
                <a:solidFill>
                  <a:schemeClr val="tx2"/>
                </a:solidFill>
                <a:effectLst/>
              </a:rPr>
              <a:t> it within the image. This ensures visual consistency across all generated images.</a:t>
            </a:r>
          </a:p>
          <a:p>
            <a:endParaRPr lang="en-US" dirty="0"/>
          </a:p>
        </p:txBody>
      </p:sp>
    </p:spTree>
    <p:extLst>
      <p:ext uri="{BB962C8B-B14F-4D97-AF65-F5344CB8AC3E}">
        <p14:creationId xmlns:p14="http://schemas.microsoft.com/office/powerpoint/2010/main" val="1411591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3A13-64FF-8874-5EEB-1BEF634054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58BD52B-B072-06B0-80B6-2D626DF1D389}"/>
              </a:ext>
            </a:extLst>
          </p:cNvPr>
          <p:cNvSpPr>
            <a:spLocks noGrp="1"/>
          </p:cNvSpPr>
          <p:nvPr>
            <p:ph idx="1"/>
          </p:nvPr>
        </p:nvSpPr>
        <p:spPr/>
        <p:txBody>
          <a:bodyPr>
            <a:normAutofit fontScale="85000" lnSpcReduction="10000"/>
          </a:bodyPr>
          <a:lstStyle/>
          <a:p>
            <a:pPr algn="l">
              <a:buFont typeface="Arial" panose="020B0604020202020204" pitchFamily="34" charset="0"/>
              <a:buChar char="•"/>
            </a:pPr>
            <a:r>
              <a:rPr lang="en-IN" b="1" i="0" dirty="0">
                <a:solidFill>
                  <a:schemeClr val="tx2"/>
                </a:solidFill>
                <a:effectLst/>
              </a:rPr>
              <a:t>CTC Loss Usage:</a:t>
            </a:r>
            <a:br>
              <a:rPr lang="en-IN" b="0" i="0" dirty="0">
                <a:solidFill>
                  <a:schemeClr val="tx2"/>
                </a:solidFill>
                <a:effectLst/>
              </a:rPr>
            </a:br>
            <a:r>
              <a:rPr lang="en-IN" b="0" i="0" dirty="0">
                <a:solidFill>
                  <a:schemeClr val="tx2"/>
                </a:solidFill>
                <a:effectLst/>
              </a:rPr>
              <a:t>The use of the CTC (Connectionist Temporal Classification) loss accommodates variable-length outputs and the alignment issues typical in sequence recognition tasks without requiring pre-segmented data.</a:t>
            </a:r>
          </a:p>
          <a:p>
            <a:pPr algn="l">
              <a:buFont typeface="Arial" panose="020B0604020202020204" pitchFamily="34" charset="0"/>
              <a:buChar char="•"/>
            </a:pPr>
            <a:r>
              <a:rPr lang="en-IN" b="1" i="0" dirty="0">
                <a:solidFill>
                  <a:schemeClr val="tx2"/>
                </a:solidFill>
                <a:effectLst/>
              </a:rPr>
              <a:t>Combination of CNN and RNN:</a:t>
            </a:r>
            <a:br>
              <a:rPr lang="en-IN" b="0" i="0" dirty="0">
                <a:solidFill>
                  <a:schemeClr val="tx2"/>
                </a:solidFill>
                <a:effectLst/>
              </a:rPr>
            </a:br>
            <a:r>
              <a:rPr lang="en-IN" b="0" i="0" dirty="0">
                <a:solidFill>
                  <a:schemeClr val="tx2"/>
                </a:solidFill>
                <a:effectLst/>
              </a:rPr>
              <a:t>The CRNN design leverages CNNs for spatial feature extraction and RNNs (LSTM) for </a:t>
            </a:r>
            <a:r>
              <a:rPr lang="en-IN" b="0" i="0" dirty="0" err="1">
                <a:solidFill>
                  <a:schemeClr val="tx2"/>
                </a:solidFill>
                <a:effectLst/>
              </a:rPr>
              <a:t>modeling</a:t>
            </a:r>
            <a:r>
              <a:rPr lang="en-IN" b="0" i="0" dirty="0">
                <a:solidFill>
                  <a:schemeClr val="tx2"/>
                </a:solidFill>
                <a:effectLst/>
              </a:rPr>
              <a:t> sequential dependencies. The transformation of the CNN’s output with adaptive pooling to a one-row feature map allows a natural sequence interpretation.</a:t>
            </a:r>
          </a:p>
          <a:p>
            <a:pPr algn="l">
              <a:buFont typeface="Arial" panose="020B0604020202020204" pitchFamily="34" charset="0"/>
              <a:buChar char="•"/>
            </a:pPr>
            <a:r>
              <a:rPr lang="en-IN" b="0" i="0" dirty="0">
                <a:solidFill>
                  <a:schemeClr val="tx2"/>
                </a:solidFill>
                <a:effectLst/>
              </a:rPr>
              <a:t>CTC-based CRNN models combine CNNs for spatial feature extraction with RNNs (LSTMs) for capturing sequential context. This architecture is well-suited for tasks like captcha recognition where the sequence length can vary and direct alignment between input and target labels is unknown. The CNN extracts robust features from the image, and the RNN (LSTM) processes these features as a time sequence. The CTC loss then flexibly aligns the RNN outputs to the target label sequence without requiring explicit segmentation or alignment.</a:t>
            </a:r>
          </a:p>
        </p:txBody>
      </p:sp>
    </p:spTree>
    <p:extLst>
      <p:ext uri="{BB962C8B-B14F-4D97-AF65-F5344CB8AC3E}">
        <p14:creationId xmlns:p14="http://schemas.microsoft.com/office/powerpoint/2010/main" val="22420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6A7A-5C2E-1360-F5A3-5F81F702B345}"/>
              </a:ext>
            </a:extLst>
          </p:cNvPr>
          <p:cNvSpPr>
            <a:spLocks noGrp="1"/>
          </p:cNvSpPr>
          <p:nvPr>
            <p:ph type="title"/>
          </p:nvPr>
        </p:nvSpPr>
        <p:spPr/>
        <p:txBody>
          <a:bodyPr/>
          <a:lstStyle/>
          <a:p>
            <a:r>
              <a:rPr lang="en-US" dirty="0"/>
              <a:t>Initial Run </a:t>
            </a:r>
          </a:p>
        </p:txBody>
      </p:sp>
      <p:sp>
        <p:nvSpPr>
          <p:cNvPr id="3" name="Content Placeholder 2">
            <a:extLst>
              <a:ext uri="{FF2B5EF4-FFF2-40B4-BE49-F238E27FC236}">
                <a16:creationId xmlns:a16="http://schemas.microsoft.com/office/drawing/2014/main" id="{509E90F3-1139-174B-8E3C-CC18FFF9CFA8}"/>
              </a:ext>
            </a:extLst>
          </p:cNvPr>
          <p:cNvSpPr>
            <a:spLocks noGrp="1"/>
          </p:cNvSpPr>
          <p:nvPr>
            <p:ph idx="1"/>
          </p:nvPr>
        </p:nvSpPr>
        <p:spPr/>
        <p:txBody>
          <a:bodyPr/>
          <a:lstStyle/>
          <a:p>
            <a:r>
              <a:rPr lang="en-US" dirty="0"/>
              <a:t>NO training progress</a:t>
            </a:r>
          </a:p>
          <a:p>
            <a:r>
              <a:rPr lang="en-IN" dirty="0"/>
              <a:t>Train Loss: 4.3435 | Val Loss: 4.4624 | Val Word </a:t>
            </a:r>
            <a:r>
              <a:rPr lang="en-IN" dirty="0" err="1"/>
              <a:t>Acc</a:t>
            </a:r>
            <a:r>
              <a:rPr lang="en-IN" dirty="0"/>
              <a:t>: 0.0000 </a:t>
            </a:r>
            <a:r>
              <a:rPr lang="en-IN" dirty="0" err="1"/>
              <a:t>Avg</a:t>
            </a:r>
            <a:r>
              <a:rPr lang="en-IN" dirty="0"/>
              <a:t> Edit Distance: 6.2796 | CER: 1.0000</a:t>
            </a:r>
          </a:p>
          <a:p>
            <a:r>
              <a:rPr lang="en-IN" dirty="0"/>
              <a:t>Same case for 5 more epochs</a:t>
            </a:r>
          </a:p>
          <a:p>
            <a:r>
              <a:rPr lang="en-IN" dirty="0"/>
              <a:t>Model wasn’t learning </a:t>
            </a:r>
          </a:p>
          <a:p>
            <a:endParaRPr lang="en-US" dirty="0"/>
          </a:p>
        </p:txBody>
      </p:sp>
    </p:spTree>
    <p:extLst>
      <p:ext uri="{BB962C8B-B14F-4D97-AF65-F5344CB8AC3E}">
        <p14:creationId xmlns:p14="http://schemas.microsoft.com/office/powerpoint/2010/main" val="3688975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160B-ED1A-9ACD-B090-E27BF4A1B84E}"/>
              </a:ext>
            </a:extLst>
          </p:cNvPr>
          <p:cNvSpPr>
            <a:spLocks noGrp="1"/>
          </p:cNvSpPr>
          <p:nvPr>
            <p:ph type="title"/>
          </p:nvPr>
        </p:nvSpPr>
        <p:spPr/>
        <p:txBody>
          <a:bodyPr/>
          <a:lstStyle/>
          <a:p>
            <a:r>
              <a:rPr lang="en-US" dirty="0"/>
              <a:t>Changes Made to Initial Model</a:t>
            </a:r>
          </a:p>
        </p:txBody>
      </p:sp>
      <p:sp>
        <p:nvSpPr>
          <p:cNvPr id="3" name="Content Placeholder 2">
            <a:extLst>
              <a:ext uri="{FF2B5EF4-FFF2-40B4-BE49-F238E27FC236}">
                <a16:creationId xmlns:a16="http://schemas.microsoft.com/office/drawing/2014/main" id="{EFCECE7E-2FB8-0E1F-DBDD-461985E81451}"/>
              </a:ext>
            </a:extLst>
          </p:cNvPr>
          <p:cNvSpPr>
            <a:spLocks noGrp="1"/>
          </p:cNvSpPr>
          <p:nvPr>
            <p:ph idx="1"/>
          </p:nvPr>
        </p:nvSpPr>
        <p:spPr/>
        <p:txBody>
          <a:bodyPr>
            <a:normAutofit/>
          </a:bodyPr>
          <a:lstStyle/>
          <a:p>
            <a:r>
              <a:rPr lang="en-IN" dirty="0"/>
              <a:t>. </a:t>
            </a:r>
            <a:r>
              <a:rPr lang="en-IN" b="1" dirty="0"/>
              <a:t>Hyperparameter tweaks:</a:t>
            </a:r>
            <a:endParaRPr lang="en-IN" dirty="0"/>
          </a:p>
          <a:p>
            <a:r>
              <a:rPr lang="en-IN" dirty="0"/>
              <a:t>• A lower learning rate (0.0005 instead of 0.001)</a:t>
            </a:r>
          </a:p>
          <a:p>
            <a:r>
              <a:rPr lang="en-IN" dirty="0"/>
              <a:t>• Slightly reduced weight decay (1e-6 instead of 1e-5)</a:t>
            </a:r>
          </a:p>
          <a:p>
            <a:r>
              <a:rPr lang="en-IN" dirty="0"/>
              <a:t>2. </a:t>
            </a:r>
            <a:r>
              <a:rPr lang="en-IN" b="1" dirty="0"/>
              <a:t>Decoding strategy update:</a:t>
            </a:r>
            <a:endParaRPr lang="en-IN" dirty="0"/>
          </a:p>
          <a:p>
            <a:r>
              <a:rPr lang="en-IN" dirty="0"/>
              <a:t>In addition to the original greedy decoding,  added an alternative beam search decoder. </a:t>
            </a:r>
          </a:p>
          <a:p>
            <a:r>
              <a:rPr lang="en-IN" dirty="0"/>
              <a:t>The beam search decoding function (</a:t>
            </a:r>
            <a:r>
              <a:rPr lang="en-IN" dirty="0" err="1"/>
              <a:t>beam_search_decoder_single</a:t>
            </a:r>
            <a:r>
              <a:rPr lang="en-IN" dirty="0"/>
              <a:t>) is a simple (though not fully optimal) implementation that works in the log domain. It processes each time step’s log probabilities (computed via </a:t>
            </a:r>
            <a:r>
              <a:rPr lang="en-IN" dirty="0" err="1"/>
              <a:t>torch.log_softmax</a:t>
            </a:r>
            <a:r>
              <a:rPr lang="en-IN" dirty="0"/>
              <a:t>()) and returns a decoded string after post‐processing (removing duplicate characters and blanks).</a:t>
            </a:r>
          </a:p>
          <a:p>
            <a:pPr marL="0" indent="0">
              <a:buNone/>
            </a:pPr>
            <a:endParaRPr lang="en-US" dirty="0"/>
          </a:p>
        </p:txBody>
      </p:sp>
    </p:spTree>
    <p:extLst>
      <p:ext uri="{BB962C8B-B14F-4D97-AF65-F5344CB8AC3E}">
        <p14:creationId xmlns:p14="http://schemas.microsoft.com/office/powerpoint/2010/main" val="3407272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CE24-C817-F39B-A73F-E1A847979923}"/>
              </a:ext>
            </a:extLst>
          </p:cNvPr>
          <p:cNvSpPr>
            <a:spLocks noGrp="1"/>
          </p:cNvSpPr>
          <p:nvPr>
            <p:ph type="title"/>
          </p:nvPr>
        </p:nvSpPr>
        <p:spPr/>
        <p:txBody>
          <a:bodyPr/>
          <a:lstStyle/>
          <a:p>
            <a:r>
              <a:rPr lang="en-US" dirty="0"/>
              <a:t>More changes</a:t>
            </a:r>
          </a:p>
        </p:txBody>
      </p:sp>
      <p:sp>
        <p:nvSpPr>
          <p:cNvPr id="3" name="Content Placeholder 2">
            <a:extLst>
              <a:ext uri="{FF2B5EF4-FFF2-40B4-BE49-F238E27FC236}">
                <a16:creationId xmlns:a16="http://schemas.microsoft.com/office/drawing/2014/main" id="{018366DF-8E58-8AC7-CD90-72640384264B}"/>
              </a:ext>
            </a:extLst>
          </p:cNvPr>
          <p:cNvSpPr>
            <a:spLocks noGrp="1"/>
          </p:cNvSpPr>
          <p:nvPr>
            <p:ph idx="1"/>
          </p:nvPr>
        </p:nvSpPr>
        <p:spPr/>
        <p:txBody>
          <a:bodyPr>
            <a:normAutofit/>
          </a:bodyPr>
          <a:lstStyle/>
          <a:p>
            <a:r>
              <a:rPr lang="en-IN" dirty="0"/>
              <a:t>1. </a:t>
            </a:r>
            <a:r>
              <a:rPr lang="en-IN" b="1" dirty="0"/>
              <a:t>Model Changes &amp; Regularization:</a:t>
            </a:r>
            <a:endParaRPr lang="en-IN" dirty="0"/>
          </a:p>
          <a:p>
            <a:r>
              <a:rPr lang="en-IN" dirty="0"/>
              <a:t>• The CRNN model now includes a dropout layer (set by </a:t>
            </a:r>
            <a:r>
              <a:rPr lang="en-IN" dirty="0" err="1"/>
              <a:t>dropout_rate</a:t>
            </a:r>
            <a:r>
              <a:rPr lang="en-IN" dirty="0"/>
              <a:t>=0.6) before the final fully connected layer.</a:t>
            </a:r>
          </a:p>
          <a:p>
            <a:r>
              <a:rPr lang="en-IN" dirty="0"/>
              <a:t>2. </a:t>
            </a:r>
            <a:r>
              <a:rPr lang="en-IN" b="1" dirty="0"/>
              <a:t>Variable Learning Rate Scheduling:</a:t>
            </a:r>
            <a:endParaRPr lang="en-IN" dirty="0"/>
          </a:p>
          <a:p>
            <a:r>
              <a:rPr lang="en-IN" dirty="0"/>
              <a:t>• The training loop uses </a:t>
            </a:r>
            <a:r>
              <a:rPr lang="en-IN" dirty="0" err="1"/>
              <a:t>OneCycleLR</a:t>
            </a:r>
            <a:r>
              <a:rPr lang="en-IN" dirty="0"/>
              <a:t>. The scheduler is stepped after every batch inside </a:t>
            </a:r>
            <a:r>
              <a:rPr lang="en-IN" dirty="0" err="1"/>
              <a:t>train_one_epoch</a:t>
            </a:r>
            <a:r>
              <a:rPr lang="en-IN" dirty="0"/>
              <a:t>().</a:t>
            </a:r>
          </a:p>
          <a:p>
            <a:r>
              <a:rPr lang="en-IN" dirty="0"/>
              <a:t>• Total steps are computed as </a:t>
            </a:r>
            <a:r>
              <a:rPr lang="en-IN" dirty="0" err="1"/>
              <a:t>num_epochs</a:t>
            </a:r>
            <a:r>
              <a:rPr lang="en-IN" dirty="0"/>
              <a:t> * </a:t>
            </a:r>
            <a:r>
              <a:rPr lang="en-IN" dirty="0" err="1"/>
              <a:t>len</a:t>
            </a:r>
            <a:r>
              <a:rPr lang="en-IN" dirty="0"/>
              <a:t>(</a:t>
            </a:r>
            <a:r>
              <a:rPr lang="en-IN" dirty="0" err="1"/>
              <a:t>train_loader</a:t>
            </a:r>
            <a:r>
              <a:rPr lang="en-IN" dirty="0"/>
              <a:t>), and the maximum learning rate is set to 0.005.</a:t>
            </a:r>
          </a:p>
          <a:p>
            <a:endParaRPr lang="en-US" dirty="0"/>
          </a:p>
        </p:txBody>
      </p:sp>
    </p:spTree>
    <p:extLst>
      <p:ext uri="{BB962C8B-B14F-4D97-AF65-F5344CB8AC3E}">
        <p14:creationId xmlns:p14="http://schemas.microsoft.com/office/powerpoint/2010/main" val="575509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C135-353C-8A53-7E47-5DDFC767BA35}"/>
              </a:ext>
            </a:extLst>
          </p:cNvPr>
          <p:cNvSpPr>
            <a:spLocks noGrp="1"/>
          </p:cNvSpPr>
          <p:nvPr>
            <p:ph type="title"/>
          </p:nvPr>
        </p:nvSpPr>
        <p:spPr/>
        <p:txBody>
          <a:bodyPr/>
          <a:lstStyle/>
          <a:p>
            <a:r>
              <a:rPr lang="en-US" dirty="0"/>
              <a:t>Results – The model learns much better </a:t>
            </a:r>
          </a:p>
        </p:txBody>
      </p:sp>
      <p:pic>
        <p:nvPicPr>
          <p:cNvPr id="5" name="Content Placeholder 4" descr="A screenshot of a computer screen&#10;&#10;AI-generated content may be incorrect.">
            <a:extLst>
              <a:ext uri="{FF2B5EF4-FFF2-40B4-BE49-F238E27FC236}">
                <a16:creationId xmlns:a16="http://schemas.microsoft.com/office/drawing/2014/main" id="{DCCE7172-CC19-CD06-BB02-1513C0FA3375}"/>
              </a:ext>
            </a:extLst>
          </p:cNvPr>
          <p:cNvPicPr>
            <a:picLocks noGrp="1" noChangeAspect="1"/>
          </p:cNvPicPr>
          <p:nvPr>
            <p:ph idx="1"/>
          </p:nvPr>
        </p:nvPicPr>
        <p:blipFill>
          <a:blip r:embed="rId2"/>
          <a:stretch>
            <a:fillRect/>
          </a:stretch>
        </p:blipFill>
        <p:spPr>
          <a:xfrm>
            <a:off x="1442243" y="2349062"/>
            <a:ext cx="7386447" cy="4279092"/>
          </a:xfrm>
        </p:spPr>
      </p:pic>
    </p:spTree>
    <p:extLst>
      <p:ext uri="{BB962C8B-B14F-4D97-AF65-F5344CB8AC3E}">
        <p14:creationId xmlns:p14="http://schemas.microsoft.com/office/powerpoint/2010/main" val="1489997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E1B4-56CB-A9B8-9C36-66DFE357CFE9}"/>
              </a:ext>
            </a:extLst>
          </p:cNvPr>
          <p:cNvSpPr>
            <a:spLocks noGrp="1"/>
          </p:cNvSpPr>
          <p:nvPr>
            <p:ph type="title"/>
          </p:nvPr>
        </p:nvSpPr>
        <p:spPr/>
        <p:txBody>
          <a:bodyPr/>
          <a:lstStyle/>
          <a:p>
            <a:r>
              <a:rPr lang="en-US" dirty="0"/>
              <a:t>Results Continued</a:t>
            </a:r>
          </a:p>
        </p:txBody>
      </p:sp>
      <p:pic>
        <p:nvPicPr>
          <p:cNvPr id="5" name="Content Placeholder 4" descr="A screen shot of a graph&#10;&#10;AI-generated content may be incorrect.">
            <a:extLst>
              <a:ext uri="{FF2B5EF4-FFF2-40B4-BE49-F238E27FC236}">
                <a16:creationId xmlns:a16="http://schemas.microsoft.com/office/drawing/2014/main" id="{8D89DA2A-7FA8-18B0-9CA0-738F12CBCE22}"/>
              </a:ext>
            </a:extLst>
          </p:cNvPr>
          <p:cNvPicPr>
            <a:picLocks noGrp="1" noChangeAspect="1"/>
          </p:cNvPicPr>
          <p:nvPr>
            <p:ph idx="1"/>
          </p:nvPr>
        </p:nvPicPr>
        <p:blipFill>
          <a:blip r:embed="rId2"/>
          <a:stretch>
            <a:fillRect/>
          </a:stretch>
        </p:blipFill>
        <p:spPr>
          <a:xfrm>
            <a:off x="1702676" y="1267803"/>
            <a:ext cx="6544932" cy="4722655"/>
          </a:xfrm>
        </p:spPr>
      </p:pic>
    </p:spTree>
    <p:extLst>
      <p:ext uri="{BB962C8B-B14F-4D97-AF65-F5344CB8AC3E}">
        <p14:creationId xmlns:p14="http://schemas.microsoft.com/office/powerpoint/2010/main" val="691004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72909587-733C-2532-31D6-8CE077F426FF}"/>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More Results</a:t>
            </a:r>
          </a:p>
        </p:txBody>
      </p:sp>
      <p:pic>
        <p:nvPicPr>
          <p:cNvPr id="5" name="Picture 4" descr="A screenshot of a computer&#10;&#10;AI-generated content may be incorrect.">
            <a:extLst>
              <a:ext uri="{FF2B5EF4-FFF2-40B4-BE49-F238E27FC236}">
                <a16:creationId xmlns:a16="http://schemas.microsoft.com/office/drawing/2014/main" id="{81007E7A-3524-D3DB-ED34-EC6A3AE7BA59}"/>
              </a:ext>
            </a:extLst>
          </p:cNvPr>
          <p:cNvPicPr>
            <a:picLocks noChangeAspect="1"/>
          </p:cNvPicPr>
          <p:nvPr/>
        </p:nvPicPr>
        <p:blipFill>
          <a:blip r:embed="rId2"/>
          <a:stretch>
            <a:fillRect/>
          </a:stretch>
        </p:blipFill>
        <p:spPr>
          <a:xfrm>
            <a:off x="926927" y="1801510"/>
            <a:ext cx="5978273" cy="2944298"/>
          </a:xfrm>
          <a:prstGeom prst="rect">
            <a:avLst/>
          </a:prstGeom>
        </p:spPr>
      </p:pic>
      <p:sp>
        <p:nvSpPr>
          <p:cNvPr id="3" name="Content Placeholder 2">
            <a:extLst>
              <a:ext uri="{FF2B5EF4-FFF2-40B4-BE49-F238E27FC236}">
                <a16:creationId xmlns:a16="http://schemas.microsoft.com/office/drawing/2014/main" id="{EE44CC56-CA5B-0BFA-5714-7C3E683B0944}"/>
              </a:ext>
            </a:extLst>
          </p:cNvPr>
          <p:cNvSpPr>
            <a:spLocks noGrp="1"/>
          </p:cNvSpPr>
          <p:nvPr>
            <p:ph idx="1"/>
          </p:nvPr>
        </p:nvSpPr>
        <p:spPr>
          <a:xfrm>
            <a:off x="8339328" y="1655065"/>
            <a:ext cx="3090672" cy="4224528"/>
          </a:xfrm>
        </p:spPr>
        <p:txBody>
          <a:bodyPr>
            <a:normAutofit/>
          </a:bodyPr>
          <a:lstStyle/>
          <a:p>
            <a:br>
              <a:rPr lang="en-IN" sz="1600">
                <a:solidFill>
                  <a:schemeClr val="bg1"/>
                </a:solidFill>
              </a:rPr>
            </a:br>
            <a:r>
              <a:rPr lang="en-IN" sz="1600">
                <a:solidFill>
                  <a:schemeClr val="bg1"/>
                </a:solidFill>
              </a:rPr>
              <a:t>Sample Test Predictions: GT: kVnMvXn | Predicted: kVnMvXn GT: QDhd | Predicted: QDhd GT: ynmJRVnG | Predicted: ynmJRVnG GT: zQIJFEt | Predicted: zQIJFEt GT: yUNKuovLP | Predicted: yUNKuovLP GT: DsZGGv | Predicted: DsZGv GT: BnicF | Predicted: BnicF GT: pgvqo | Predicted: pgvqo GT: FosKFYS | Predicted: FosKFYS GT: jeTybX | Predicted: jeTybX</a:t>
            </a:r>
            <a:endParaRPr lang="en-US" sz="1600">
              <a:solidFill>
                <a:schemeClr val="bg1"/>
              </a:solidFill>
            </a:endParaRPr>
          </a:p>
        </p:txBody>
      </p:sp>
    </p:spTree>
    <p:extLst>
      <p:ext uri="{BB962C8B-B14F-4D97-AF65-F5344CB8AC3E}">
        <p14:creationId xmlns:p14="http://schemas.microsoft.com/office/powerpoint/2010/main" val="150765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31E3-2C26-1D01-9F99-05AB279B5A06}"/>
              </a:ext>
            </a:extLst>
          </p:cNvPr>
          <p:cNvSpPr>
            <a:spLocks noGrp="1"/>
          </p:cNvSpPr>
          <p:nvPr>
            <p:ph type="title"/>
          </p:nvPr>
        </p:nvSpPr>
        <p:spPr/>
        <p:txBody>
          <a:bodyPr/>
          <a:lstStyle/>
          <a:p>
            <a:endParaRPr lang="en-US"/>
          </a:p>
        </p:txBody>
      </p:sp>
      <p:pic>
        <p:nvPicPr>
          <p:cNvPr id="5" name="Content Placeholder 4" descr="A chart of a chart with a blue line&#10;&#10;AI-generated content may be incorrect.">
            <a:extLst>
              <a:ext uri="{FF2B5EF4-FFF2-40B4-BE49-F238E27FC236}">
                <a16:creationId xmlns:a16="http://schemas.microsoft.com/office/drawing/2014/main" id="{A306E679-2078-BCA8-2E57-2CCC35DCEF28}"/>
              </a:ext>
            </a:extLst>
          </p:cNvPr>
          <p:cNvPicPr>
            <a:picLocks noGrp="1" noChangeAspect="1"/>
          </p:cNvPicPr>
          <p:nvPr>
            <p:ph idx="1"/>
          </p:nvPr>
        </p:nvPicPr>
        <p:blipFill>
          <a:blip r:embed="rId2"/>
          <a:stretch>
            <a:fillRect/>
          </a:stretch>
        </p:blipFill>
        <p:spPr>
          <a:xfrm>
            <a:off x="2049517" y="1"/>
            <a:ext cx="7650928" cy="6858000"/>
          </a:xfrm>
        </p:spPr>
      </p:pic>
    </p:spTree>
    <p:extLst>
      <p:ext uri="{BB962C8B-B14F-4D97-AF65-F5344CB8AC3E}">
        <p14:creationId xmlns:p14="http://schemas.microsoft.com/office/powerpoint/2010/main" val="2739962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F41B2-5071-F7F0-DA93-FE647D82E9F5}"/>
              </a:ext>
            </a:extLst>
          </p:cNvPr>
          <p:cNvSpPr>
            <a:spLocks noGrp="1"/>
          </p:cNvSpPr>
          <p:nvPr>
            <p:ph type="title"/>
          </p:nvPr>
        </p:nvSpPr>
        <p:spPr/>
        <p:txBody>
          <a:bodyPr/>
          <a:lstStyle/>
          <a:p>
            <a:r>
              <a:rPr lang="en-US" dirty="0"/>
              <a:t>Adding an Attention Layer </a:t>
            </a:r>
          </a:p>
        </p:txBody>
      </p:sp>
      <p:sp>
        <p:nvSpPr>
          <p:cNvPr id="3" name="Content Placeholder 2">
            <a:extLst>
              <a:ext uri="{FF2B5EF4-FFF2-40B4-BE49-F238E27FC236}">
                <a16:creationId xmlns:a16="http://schemas.microsoft.com/office/drawing/2014/main" id="{D1CEB399-AD52-A41D-A1FA-43104D288CD1}"/>
              </a:ext>
            </a:extLst>
          </p:cNvPr>
          <p:cNvSpPr>
            <a:spLocks noGrp="1"/>
          </p:cNvSpPr>
          <p:nvPr>
            <p:ph idx="1"/>
          </p:nvPr>
        </p:nvSpPr>
        <p:spPr/>
        <p:txBody>
          <a:bodyPr/>
          <a:lstStyle/>
          <a:p>
            <a:r>
              <a:rPr lang="en-US" dirty="0"/>
              <a:t>Unsuccessfully tried implementing the Encoder Decoder architecture mentioned in the papers</a:t>
            </a:r>
            <a:br>
              <a:rPr lang="en-US" dirty="0"/>
            </a:br>
            <a:r>
              <a:rPr lang="en-IN" b="0" i="0" dirty="0">
                <a:solidFill>
                  <a:srgbClr val="000000"/>
                </a:solidFill>
                <a:effectLst/>
                <a:latin typeface="Times"/>
                <a:hlinkClick r:id="rId2"/>
              </a:rPr>
              <a:t>https://arxiv.org/pdf/2409.01704</a:t>
            </a:r>
            <a:endParaRPr lang="en-IN" b="0" i="0" dirty="0">
              <a:solidFill>
                <a:srgbClr val="000000"/>
              </a:solidFill>
              <a:effectLst/>
              <a:latin typeface="Times"/>
            </a:endParaRPr>
          </a:p>
          <a:p>
            <a:r>
              <a:rPr lang="en-IN" b="0" i="0" dirty="0">
                <a:solidFill>
                  <a:srgbClr val="000000"/>
                </a:solidFill>
                <a:effectLst/>
                <a:latin typeface="Times"/>
                <a:hlinkClick r:id="rId3"/>
              </a:rPr>
              <a:t>https://arxiv.org/abs/2103.00020</a:t>
            </a:r>
            <a:endParaRPr lang="en-IN" b="0" i="0" dirty="0">
              <a:solidFill>
                <a:srgbClr val="000000"/>
              </a:solidFill>
              <a:effectLst/>
              <a:latin typeface="Times"/>
            </a:endParaRPr>
          </a:p>
          <a:p>
            <a:r>
              <a:rPr lang="en-IN" dirty="0">
                <a:solidFill>
                  <a:srgbClr val="000000"/>
                </a:solidFill>
                <a:latin typeface="Times"/>
              </a:rPr>
              <a:t>Initially independently got the idea from the reading task paper , on further research discovered the encoder decoder architecture which is basically in this case an CNN with RNN(LSTM) with an additional attention layer</a:t>
            </a:r>
            <a:endParaRPr lang="en-US" dirty="0"/>
          </a:p>
        </p:txBody>
      </p:sp>
    </p:spTree>
    <p:extLst>
      <p:ext uri="{BB962C8B-B14F-4D97-AF65-F5344CB8AC3E}">
        <p14:creationId xmlns:p14="http://schemas.microsoft.com/office/powerpoint/2010/main" val="1929544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FEBBA-C41E-DCA5-C507-73BE78345702}"/>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A95D5A9C-A33D-436C-9315-3AAC9941346B}"/>
              </a:ext>
            </a:extLst>
          </p:cNvPr>
          <p:cNvSpPr>
            <a:spLocks noGrp="1"/>
          </p:cNvSpPr>
          <p:nvPr>
            <p:ph idx="1"/>
          </p:nvPr>
        </p:nvSpPr>
        <p:spPr/>
        <p:txBody>
          <a:bodyPr>
            <a:normAutofit fontScale="85000" lnSpcReduction="20000"/>
          </a:bodyPr>
          <a:lstStyle/>
          <a:p>
            <a:pPr algn="l">
              <a:buFont typeface="+mj-lt"/>
              <a:buAutoNum type="arabicPeriod"/>
            </a:pPr>
            <a:r>
              <a:rPr lang="en-IN" b="1" i="0" dirty="0">
                <a:solidFill>
                  <a:schemeClr val="tx2"/>
                </a:solidFill>
                <a:effectLst/>
              </a:rPr>
              <a:t>Vocabulary &amp; Label Conversion:</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vocabulary includes special tokens (&lt;pad&gt;, &lt;</a:t>
            </a:r>
            <a:r>
              <a:rPr lang="en-IN" b="0" i="0" dirty="0" err="1">
                <a:solidFill>
                  <a:schemeClr val="tx2"/>
                </a:solidFill>
                <a:effectLst/>
              </a:rPr>
              <a:t>sos</a:t>
            </a:r>
            <a:r>
              <a:rPr lang="en-IN" b="0" i="0" dirty="0">
                <a:solidFill>
                  <a:schemeClr val="tx2"/>
                </a:solidFill>
                <a:effectLst/>
              </a:rPr>
              <a:t>&gt;, &lt;</a:t>
            </a:r>
            <a:r>
              <a:rPr lang="en-IN" b="0" i="0" dirty="0" err="1">
                <a:solidFill>
                  <a:schemeClr val="tx2"/>
                </a:solidFill>
                <a:effectLst/>
              </a:rPr>
              <a:t>eos</a:t>
            </a:r>
            <a:r>
              <a:rPr lang="en-IN" b="0" i="0" dirty="0">
                <a:solidFill>
                  <a:schemeClr val="tx2"/>
                </a:solidFill>
                <a:effectLst/>
              </a:rPr>
              <a:t>&gt;) along with all letters.</a:t>
            </a:r>
          </a:p>
          <a:p>
            <a:pPr marL="742950" lvl="1" indent="-285750" algn="l">
              <a:buFont typeface="+mj-lt"/>
              <a:buAutoNum type="arabicPeriod"/>
            </a:pPr>
            <a:r>
              <a:rPr lang="en-IN" b="0" i="0" dirty="0">
                <a:solidFill>
                  <a:schemeClr val="tx2"/>
                </a:solidFill>
                <a:effectLst/>
              </a:rPr>
              <a:t>The converter automatically prepends &lt;</a:t>
            </a:r>
            <a:r>
              <a:rPr lang="en-IN" b="0" i="0" dirty="0" err="1">
                <a:solidFill>
                  <a:schemeClr val="tx2"/>
                </a:solidFill>
                <a:effectLst/>
              </a:rPr>
              <a:t>sos</a:t>
            </a:r>
            <a:r>
              <a:rPr lang="en-IN" b="0" i="0" dirty="0">
                <a:solidFill>
                  <a:schemeClr val="tx2"/>
                </a:solidFill>
                <a:effectLst/>
              </a:rPr>
              <a:t>&gt; and appends &lt;</a:t>
            </a:r>
            <a:r>
              <a:rPr lang="en-IN" b="0" i="0" dirty="0" err="1">
                <a:solidFill>
                  <a:schemeClr val="tx2"/>
                </a:solidFill>
                <a:effectLst/>
              </a:rPr>
              <a:t>eos</a:t>
            </a:r>
            <a:r>
              <a:rPr lang="en-IN" b="0" i="0" dirty="0">
                <a:solidFill>
                  <a:schemeClr val="tx2"/>
                </a:solidFill>
                <a:effectLst/>
              </a:rPr>
              <a:t>&gt; to each sequence.</a:t>
            </a:r>
          </a:p>
          <a:p>
            <a:pPr marL="742950" lvl="1" indent="-285750" algn="l">
              <a:buFont typeface="+mj-lt"/>
              <a:buAutoNum type="arabicPeriod"/>
            </a:pPr>
            <a:r>
              <a:rPr lang="en-IN" b="0" i="0" dirty="0">
                <a:solidFill>
                  <a:schemeClr val="tx2"/>
                </a:solidFill>
                <a:effectLst/>
              </a:rPr>
              <a:t>This design enables easy sequence generation and facilitates training with sequence-to-sequence (seq2seq) models.</a:t>
            </a:r>
          </a:p>
          <a:p>
            <a:pPr algn="l">
              <a:buFont typeface="+mj-lt"/>
              <a:buAutoNum type="arabicPeriod"/>
            </a:pPr>
            <a:r>
              <a:rPr lang="en-IN" b="1" i="0" dirty="0">
                <a:solidFill>
                  <a:schemeClr val="tx2"/>
                </a:solidFill>
                <a:effectLst/>
              </a:rPr>
              <a:t>Dataset &amp; Collate Function:</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dataset reads captcha images and extracts labels from filenames.</a:t>
            </a:r>
          </a:p>
          <a:p>
            <a:pPr marL="742950" lvl="1" indent="-285750" algn="l">
              <a:buFont typeface="+mj-lt"/>
              <a:buAutoNum type="arabicPeriod"/>
            </a:pPr>
            <a:r>
              <a:rPr lang="en-IN" b="0" i="0" dirty="0">
                <a:solidFill>
                  <a:schemeClr val="tx2"/>
                </a:solidFill>
                <a:effectLst/>
              </a:rPr>
              <a:t>The collate function:</a:t>
            </a:r>
          </a:p>
          <a:p>
            <a:pPr marL="1143000" lvl="2" indent="-228600" algn="l">
              <a:buFont typeface="+mj-lt"/>
              <a:buAutoNum type="arabicPeriod"/>
            </a:pPr>
            <a:r>
              <a:rPr lang="en-IN" b="0" i="0" dirty="0">
                <a:solidFill>
                  <a:schemeClr val="tx2"/>
                </a:solidFill>
                <a:effectLst/>
              </a:rPr>
              <a:t>Stacks images.</a:t>
            </a:r>
          </a:p>
          <a:p>
            <a:pPr marL="1143000" lvl="2" indent="-228600" algn="l">
              <a:buFont typeface="+mj-lt"/>
              <a:buAutoNum type="arabicPeriod"/>
            </a:pPr>
            <a:r>
              <a:rPr lang="en-IN" b="0" i="0" dirty="0">
                <a:solidFill>
                  <a:schemeClr val="tx2"/>
                </a:solidFill>
                <a:effectLst/>
              </a:rPr>
              <a:t>Encodes text labels into sequences of token indices.</a:t>
            </a:r>
          </a:p>
          <a:p>
            <a:pPr marL="1143000" lvl="2" indent="-228600" algn="l">
              <a:buFont typeface="+mj-lt"/>
              <a:buAutoNum type="arabicPeriod"/>
            </a:pPr>
            <a:r>
              <a:rPr lang="en-IN" b="0" i="0" dirty="0">
                <a:solidFill>
                  <a:schemeClr val="tx2"/>
                </a:solidFill>
                <a:effectLst/>
              </a:rPr>
              <a:t>Pads sequences to the same length.</a:t>
            </a:r>
          </a:p>
          <a:p>
            <a:pPr marL="742950" lvl="1" indent="-285750" algn="l">
              <a:buFont typeface="+mj-lt"/>
              <a:buAutoNum type="arabicPeriod"/>
            </a:pPr>
            <a:r>
              <a:rPr lang="en-IN" b="0" i="0" dirty="0">
                <a:solidFill>
                  <a:schemeClr val="tx2"/>
                </a:solidFill>
                <a:effectLst/>
              </a:rPr>
              <a:t>The design ensures batch processing with variable-length sequences.</a:t>
            </a:r>
          </a:p>
          <a:p>
            <a:pPr algn="l">
              <a:buFont typeface="+mj-lt"/>
              <a:buAutoNum type="arabicPeriod"/>
            </a:pPr>
            <a:r>
              <a:rPr lang="en-IN" b="1" i="0" dirty="0">
                <a:solidFill>
                  <a:schemeClr val="tx2"/>
                </a:solidFill>
                <a:effectLst/>
              </a:rPr>
              <a:t>Encoder (CNN + </a:t>
            </a:r>
            <a:r>
              <a:rPr lang="en-IN" b="1" i="0" dirty="0" err="1">
                <a:solidFill>
                  <a:schemeClr val="tx2"/>
                </a:solidFill>
                <a:effectLst/>
              </a:rPr>
              <a:t>BiLSTM</a:t>
            </a:r>
            <a:r>
              <a:rPr lang="en-IN" b="1" i="0" dirty="0">
                <a:solidFill>
                  <a:schemeClr val="tx2"/>
                </a:solidFill>
                <a:effectLst/>
              </a:rPr>
              <a:t>):</a:t>
            </a:r>
            <a:endParaRPr lang="en-IN" b="0" i="0" dirty="0">
              <a:solidFill>
                <a:schemeClr val="tx2"/>
              </a:solidFill>
              <a:effectLst/>
            </a:endParaRPr>
          </a:p>
          <a:p>
            <a:endParaRPr lang="en-US" dirty="0"/>
          </a:p>
        </p:txBody>
      </p:sp>
    </p:spTree>
    <p:extLst>
      <p:ext uri="{BB962C8B-B14F-4D97-AF65-F5344CB8AC3E}">
        <p14:creationId xmlns:p14="http://schemas.microsoft.com/office/powerpoint/2010/main" val="2403392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FB2C-DB8E-5765-B280-5864647E58E7}"/>
              </a:ext>
            </a:extLst>
          </p:cNvPr>
          <p:cNvSpPr>
            <a:spLocks noGrp="1"/>
          </p:cNvSpPr>
          <p:nvPr>
            <p:ph type="title"/>
          </p:nvPr>
        </p:nvSpPr>
        <p:spPr/>
        <p:txBody>
          <a:bodyPr/>
          <a:lstStyle/>
          <a:p>
            <a:r>
              <a:rPr lang="en-US" dirty="0"/>
              <a:t>Task 0 – Generating Hard data set</a:t>
            </a:r>
          </a:p>
        </p:txBody>
      </p:sp>
      <p:sp>
        <p:nvSpPr>
          <p:cNvPr id="3" name="Content Placeholder 2">
            <a:extLst>
              <a:ext uri="{FF2B5EF4-FFF2-40B4-BE49-F238E27FC236}">
                <a16:creationId xmlns:a16="http://schemas.microsoft.com/office/drawing/2014/main" id="{BBD1D629-E5DC-7807-3AA1-5689C7CB2FD8}"/>
              </a:ext>
            </a:extLst>
          </p:cNvPr>
          <p:cNvSpPr>
            <a:spLocks noGrp="1"/>
          </p:cNvSpPr>
          <p:nvPr>
            <p:ph idx="1"/>
          </p:nvPr>
        </p:nvSpPr>
        <p:spPr/>
        <p:txBody>
          <a:bodyPr>
            <a:normAutofit fontScale="92500" lnSpcReduction="10000"/>
          </a:bodyPr>
          <a:lstStyle/>
          <a:p>
            <a:r>
              <a:rPr lang="en-US" dirty="0"/>
              <a:t>Run </a:t>
            </a:r>
            <a:r>
              <a:rPr lang="en-US" dirty="0" err="1"/>
              <a:t>hard.py</a:t>
            </a:r>
            <a:r>
              <a:rPr lang="en-US" dirty="0"/>
              <a:t> to Generate single image for each label </a:t>
            </a:r>
          </a:p>
          <a:p>
            <a:r>
              <a:rPr lang="en-US" dirty="0"/>
              <a:t>Run </a:t>
            </a:r>
            <a:r>
              <a:rPr lang="en-US" dirty="0" err="1"/>
              <a:t>hard_variations.py</a:t>
            </a:r>
            <a:r>
              <a:rPr lang="en-US" dirty="0"/>
              <a:t> to generate multiple images for each Label</a:t>
            </a:r>
          </a:p>
          <a:p>
            <a:pPr algn="l">
              <a:buFont typeface="Arial" panose="020B0604020202020204" pitchFamily="34" charset="0"/>
              <a:buChar char="•"/>
            </a:pPr>
            <a:r>
              <a:rPr lang="en-IN" b="1" i="0" dirty="0">
                <a:solidFill>
                  <a:schemeClr val="tx2"/>
                </a:solidFill>
                <a:effectLst/>
              </a:rPr>
              <a:t>Textured Background Generation: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Uses a base light random </a:t>
            </a:r>
            <a:r>
              <a:rPr lang="en-IN" b="0" i="0" dirty="0" err="1">
                <a:solidFill>
                  <a:schemeClr val="tx2"/>
                </a:solidFill>
                <a:effectLst/>
              </a:rPr>
              <a:t>color</a:t>
            </a:r>
            <a:r>
              <a:rPr lang="en-IN" b="0" i="0" dirty="0">
                <a:solidFill>
                  <a:schemeClr val="tx2"/>
                </a:solidFill>
                <a:effectLst/>
              </a:rPr>
              <a:t> with noise added via NumPy operations. , </a:t>
            </a:r>
          </a:p>
          <a:p>
            <a:pPr marL="742950" lvl="1" indent="-285750" algn="l">
              <a:buFont typeface="Arial" panose="020B0604020202020204" pitchFamily="34" charset="0"/>
              <a:buChar char="•"/>
            </a:pPr>
            <a:r>
              <a:rPr lang="en-IN" b="0" i="0" dirty="0">
                <a:solidFill>
                  <a:schemeClr val="tx2"/>
                </a:solidFill>
                <a:effectLst/>
              </a:rPr>
              <a:t>Noise is generated in a range (-30, 30) to subtly vary the background texture while keeping it legible.</a:t>
            </a:r>
          </a:p>
          <a:p>
            <a:pPr algn="l">
              <a:buFont typeface="Arial" panose="020B0604020202020204" pitchFamily="34" charset="0"/>
              <a:buChar char="•"/>
            </a:pPr>
            <a:r>
              <a:rPr lang="en-IN" b="1" i="0" dirty="0">
                <a:solidFill>
                  <a:schemeClr val="tx2"/>
                </a:solidFill>
                <a:effectLst/>
              </a:rPr>
              <a:t>Font Management:</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A list of potential fonts is provided.</a:t>
            </a:r>
          </a:p>
          <a:p>
            <a:pPr marL="742950" lvl="1" indent="-285750" algn="l">
              <a:buFont typeface="Arial" panose="020B0604020202020204" pitchFamily="34" charset="0"/>
              <a:buChar char="•"/>
            </a:pPr>
            <a:r>
              <a:rPr lang="en-IN" b="0" i="0" dirty="0">
                <a:solidFill>
                  <a:schemeClr val="tx2"/>
                </a:solidFill>
                <a:effectLst/>
              </a:rPr>
              <a:t>The code filters out fonts that don't exist on the system, ensuring robustness.</a:t>
            </a:r>
          </a:p>
          <a:p>
            <a:pPr marL="742950" lvl="1" indent="-285750" algn="l">
              <a:buFont typeface="Arial" panose="020B0604020202020204" pitchFamily="34" charset="0"/>
              <a:buChar char="•"/>
            </a:pPr>
            <a:r>
              <a:rPr lang="en-IN" b="0" i="0" dirty="0">
                <a:solidFill>
                  <a:schemeClr val="tx2"/>
                </a:solidFill>
                <a:effectLst/>
              </a:rPr>
              <a:t>Different random fonts are selected on a per-character basis for increased variation (especially in the hard variations dataset).</a:t>
            </a:r>
          </a:p>
          <a:p>
            <a:endParaRPr lang="en-US" dirty="0"/>
          </a:p>
        </p:txBody>
      </p:sp>
    </p:spTree>
    <p:extLst>
      <p:ext uri="{BB962C8B-B14F-4D97-AF65-F5344CB8AC3E}">
        <p14:creationId xmlns:p14="http://schemas.microsoft.com/office/powerpoint/2010/main" val="598450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B364-31D8-7AB5-8C74-C5EA086C7D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B54BD5-7D73-A399-F0E5-CB613D40C25A}"/>
              </a:ext>
            </a:extLst>
          </p:cNvPr>
          <p:cNvSpPr>
            <a:spLocks noGrp="1"/>
          </p:cNvSpPr>
          <p:nvPr>
            <p:ph idx="1"/>
          </p:nvPr>
        </p:nvSpPr>
        <p:spPr/>
        <p:txBody>
          <a:bodyPr>
            <a:normAutofit fontScale="92500" lnSpcReduction="20000"/>
          </a:bodyPr>
          <a:lstStyle/>
          <a:p>
            <a:pPr marL="742950" lvl="1" indent="-285750" algn="l">
              <a:buFont typeface="+mj-lt"/>
              <a:buAutoNum type="arabicPeriod"/>
            </a:pPr>
            <a:r>
              <a:rPr lang="en-IN" b="0" i="0" dirty="0">
                <a:solidFill>
                  <a:schemeClr val="tx2"/>
                </a:solidFill>
                <a:effectLst/>
              </a:rPr>
              <a:t>The CNN extracts visual features from captcha images.</a:t>
            </a:r>
          </a:p>
          <a:p>
            <a:pPr marL="742950" lvl="1" indent="-285750" algn="l">
              <a:buFont typeface="+mj-lt"/>
              <a:buAutoNum type="arabicPeriod"/>
            </a:pPr>
            <a:r>
              <a:rPr lang="en-IN" b="0" i="0" dirty="0">
                <a:solidFill>
                  <a:schemeClr val="tx2"/>
                </a:solidFill>
                <a:effectLst/>
              </a:rPr>
              <a:t>Adaptive average pooling forces the height dimension to 1, treating the width as a sequence.</a:t>
            </a:r>
          </a:p>
          <a:p>
            <a:pPr marL="742950" lvl="1" indent="-285750" algn="l">
              <a:buFont typeface="+mj-lt"/>
              <a:buAutoNum type="arabicPeriod"/>
            </a:pPr>
            <a:r>
              <a:rPr lang="en-IN" b="0" i="0" dirty="0">
                <a:solidFill>
                  <a:schemeClr val="tx2"/>
                </a:solidFill>
                <a:effectLst/>
              </a:rPr>
              <a:t>A bidirectional LSTM (</a:t>
            </a:r>
            <a:r>
              <a:rPr lang="en-IN" b="0" i="0" dirty="0" err="1">
                <a:solidFill>
                  <a:schemeClr val="tx2"/>
                </a:solidFill>
                <a:effectLst/>
              </a:rPr>
              <a:t>BiLSTM</a:t>
            </a:r>
            <a:r>
              <a:rPr lang="en-IN" b="0" i="0" dirty="0">
                <a:solidFill>
                  <a:schemeClr val="tx2"/>
                </a:solidFill>
                <a:effectLst/>
              </a:rPr>
              <a:t>) processes the sequential CNN features, capturing context from both directions.</a:t>
            </a:r>
          </a:p>
          <a:p>
            <a:pPr marL="742950" lvl="1" indent="-285750" algn="l">
              <a:buFont typeface="+mj-lt"/>
              <a:buAutoNum type="arabicPeriod"/>
            </a:pPr>
            <a:r>
              <a:rPr lang="en-IN" b="0" i="0" dirty="0">
                <a:solidFill>
                  <a:schemeClr val="tx2"/>
                </a:solidFill>
                <a:effectLst/>
              </a:rPr>
              <a:t>This combination is crucial for mapping visual features into a sequence representation suitable for decoding.</a:t>
            </a:r>
          </a:p>
          <a:p>
            <a:pPr algn="l">
              <a:buFont typeface="+mj-lt"/>
              <a:buAutoNum type="arabicPeriod"/>
            </a:pPr>
            <a:r>
              <a:rPr lang="en-IN" b="1" i="0" dirty="0">
                <a:solidFill>
                  <a:schemeClr val="tx2"/>
                </a:solidFill>
                <a:effectLst/>
              </a:rPr>
              <a:t>Attention Mechanism (</a:t>
            </a:r>
            <a:r>
              <a:rPr lang="en-IN" b="1" i="0" dirty="0" err="1">
                <a:solidFill>
                  <a:schemeClr val="tx2"/>
                </a:solidFill>
                <a:effectLst/>
              </a:rPr>
              <a:t>Bahdanau</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attention layer computes context vectors by aligning the decoder's state with encoder outputs.</a:t>
            </a:r>
          </a:p>
          <a:p>
            <a:pPr marL="742950" lvl="1" indent="-285750" algn="l">
              <a:buFont typeface="+mj-lt"/>
              <a:buAutoNum type="arabicPeriod"/>
            </a:pPr>
            <a:r>
              <a:rPr lang="en-IN" b="0" i="0" dirty="0">
                <a:solidFill>
                  <a:schemeClr val="tx2"/>
                </a:solidFill>
                <a:effectLst/>
              </a:rPr>
              <a:t>It helps the decoder focus on relevant parts of the image representation, improving decoding accuracy.</a:t>
            </a:r>
          </a:p>
          <a:p>
            <a:pPr marL="742950" lvl="1" indent="-285750" algn="l">
              <a:buFont typeface="+mj-lt"/>
              <a:buAutoNum type="arabicPeriod"/>
            </a:pPr>
            <a:r>
              <a:rPr lang="en-IN" b="0" i="0" dirty="0">
                <a:solidFill>
                  <a:schemeClr val="tx2"/>
                </a:solidFill>
                <a:effectLst/>
              </a:rPr>
              <a:t>The </a:t>
            </a:r>
            <a:r>
              <a:rPr lang="en-IN" b="0" i="0" dirty="0" err="1">
                <a:solidFill>
                  <a:schemeClr val="tx2"/>
                </a:solidFill>
                <a:effectLst/>
              </a:rPr>
              <a:t>Bahdanau</a:t>
            </a:r>
            <a:r>
              <a:rPr lang="en-IN" b="0" i="0" dirty="0">
                <a:solidFill>
                  <a:schemeClr val="tx2"/>
                </a:solidFill>
                <a:effectLst/>
              </a:rPr>
              <a:t> design uses a learned linear layer followed by a </a:t>
            </a:r>
            <a:r>
              <a:rPr lang="en-IN" b="0" i="0" dirty="0" err="1">
                <a:solidFill>
                  <a:schemeClr val="tx2"/>
                </a:solidFill>
                <a:effectLst/>
              </a:rPr>
              <a:t>softmax</a:t>
            </a:r>
            <a:r>
              <a:rPr lang="en-IN" b="0" i="0" dirty="0">
                <a:solidFill>
                  <a:schemeClr val="tx2"/>
                </a:solidFill>
                <a:effectLst/>
              </a:rPr>
              <a:t>, a common and effective formulation.</a:t>
            </a:r>
          </a:p>
          <a:p>
            <a:endParaRPr lang="en-US" dirty="0">
              <a:solidFill>
                <a:schemeClr val="tx2"/>
              </a:solidFill>
            </a:endParaRPr>
          </a:p>
        </p:txBody>
      </p:sp>
    </p:spTree>
    <p:extLst>
      <p:ext uri="{BB962C8B-B14F-4D97-AF65-F5344CB8AC3E}">
        <p14:creationId xmlns:p14="http://schemas.microsoft.com/office/powerpoint/2010/main" val="2056702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1700-5358-F5A6-B15E-C99CC97DAF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27765C-58BF-85B3-647E-9DA3A6D8A892}"/>
              </a:ext>
            </a:extLst>
          </p:cNvPr>
          <p:cNvSpPr>
            <a:spLocks noGrp="1"/>
          </p:cNvSpPr>
          <p:nvPr>
            <p:ph idx="1"/>
          </p:nvPr>
        </p:nvSpPr>
        <p:spPr/>
        <p:txBody>
          <a:bodyPr>
            <a:normAutofit fontScale="85000" lnSpcReduction="10000"/>
          </a:bodyPr>
          <a:lstStyle/>
          <a:p>
            <a:pPr>
              <a:buFont typeface="+mj-lt"/>
              <a:buAutoNum type="arabicPeriod"/>
            </a:pPr>
            <a:r>
              <a:rPr lang="en-IN" b="1" i="0" dirty="0">
                <a:solidFill>
                  <a:schemeClr val="tx2"/>
                </a:solidFill>
                <a:effectLst/>
              </a:rPr>
              <a:t>Seq2Seq </a:t>
            </a:r>
            <a:r>
              <a:rPr lang="en-IN" b="1" dirty="0" err="1">
                <a:solidFill>
                  <a:schemeClr val="tx2"/>
                </a:solidFill>
              </a:rPr>
              <a:t>Integration:Decoder</a:t>
            </a:r>
            <a:r>
              <a:rPr lang="en-IN" b="1" dirty="0">
                <a:solidFill>
                  <a:schemeClr val="tx2"/>
                </a:solidFill>
              </a:rPr>
              <a:t> with Attention:</a:t>
            </a:r>
            <a:endParaRPr lang="en-IN" dirty="0">
              <a:solidFill>
                <a:schemeClr val="tx2"/>
              </a:solidFill>
            </a:endParaRPr>
          </a:p>
          <a:p>
            <a:pPr marL="742950" lvl="1" indent="-285750">
              <a:buFont typeface="+mj-lt"/>
              <a:buAutoNum type="arabicPeriod"/>
            </a:pPr>
            <a:r>
              <a:rPr lang="en-IN" dirty="0">
                <a:solidFill>
                  <a:schemeClr val="tx2"/>
                </a:solidFill>
              </a:rPr>
              <a:t>The decoder starts with an embedding layer for converting token indices into dense vectors.</a:t>
            </a:r>
          </a:p>
          <a:p>
            <a:pPr marL="742950" lvl="1" indent="-285750">
              <a:buFont typeface="+mj-lt"/>
              <a:buAutoNum type="arabicPeriod"/>
            </a:pPr>
            <a:r>
              <a:rPr lang="en-IN" dirty="0">
                <a:solidFill>
                  <a:schemeClr val="tx2"/>
                </a:solidFill>
              </a:rPr>
              <a:t>It uses the attention mechanism to combine embedded input tokens with a context vector from encoder outputs.</a:t>
            </a:r>
          </a:p>
          <a:p>
            <a:pPr marL="742950" lvl="1" indent="-285750">
              <a:buFont typeface="+mj-lt"/>
              <a:buAutoNum type="arabicPeriod"/>
            </a:pPr>
            <a:r>
              <a:rPr lang="en-IN" dirty="0">
                <a:solidFill>
                  <a:schemeClr val="tx2"/>
                </a:solidFill>
              </a:rPr>
              <a:t>A unidirectional LSTM generates the next token, and a final linear layer outputs scores over the vocabulary.</a:t>
            </a:r>
          </a:p>
          <a:p>
            <a:pPr marL="742950" lvl="1" indent="-285750">
              <a:buFont typeface="+mj-lt"/>
              <a:buAutoNum type="arabicPeriod"/>
            </a:pPr>
            <a:r>
              <a:rPr lang="en-IN" dirty="0">
                <a:solidFill>
                  <a:schemeClr val="tx2"/>
                </a:solidFill>
              </a:rPr>
              <a:t>Teacher forcing is applied during training, gradually reducing reliance on ground-truth inputs.</a:t>
            </a:r>
          </a:p>
          <a:p>
            <a:pPr algn="l">
              <a:buFont typeface="+mj-lt"/>
              <a:buAutoNum type="arabicPeriod"/>
            </a:pP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Seq2Seq model wraps the encoder and decoder:</a:t>
            </a:r>
          </a:p>
          <a:p>
            <a:pPr marL="1143000" lvl="2" indent="-228600" algn="l">
              <a:buFont typeface="+mj-lt"/>
              <a:buAutoNum type="arabicPeriod"/>
            </a:pPr>
            <a:r>
              <a:rPr lang="en-IN" b="0" i="0" dirty="0">
                <a:solidFill>
                  <a:schemeClr val="tx2"/>
                </a:solidFill>
                <a:effectLst/>
              </a:rPr>
              <a:t>In training mode, it sequentially generates output tokens with optional teacher forcing.</a:t>
            </a:r>
          </a:p>
          <a:p>
            <a:pPr marL="1143000" lvl="2" indent="-228600" algn="l">
              <a:buFont typeface="+mj-lt"/>
              <a:buAutoNum type="arabicPeriod"/>
            </a:pPr>
            <a:r>
              <a:rPr lang="en-IN" b="0" i="0" dirty="0">
                <a:solidFill>
                  <a:schemeClr val="tx2"/>
                </a:solidFill>
                <a:effectLst/>
              </a:rPr>
              <a:t>In inference, it provides greedy or beam search decoding.</a:t>
            </a:r>
          </a:p>
          <a:p>
            <a:pPr marL="742950" lvl="1" indent="-285750" algn="l">
              <a:buFont typeface="+mj-lt"/>
              <a:buAutoNum type="arabicPeriod"/>
            </a:pPr>
            <a:r>
              <a:rPr lang="en-IN" b="0" i="0" dirty="0">
                <a:solidFill>
                  <a:schemeClr val="tx2"/>
                </a:solidFill>
                <a:effectLst/>
              </a:rPr>
              <a:t>This design accommodates variable sequence lengths and allows for improved decoding via beam search.</a:t>
            </a:r>
          </a:p>
          <a:p>
            <a:endParaRPr lang="en-US" dirty="0">
              <a:solidFill>
                <a:schemeClr val="tx2"/>
              </a:solidFill>
            </a:endParaRPr>
          </a:p>
        </p:txBody>
      </p:sp>
    </p:spTree>
    <p:extLst>
      <p:ext uri="{BB962C8B-B14F-4D97-AF65-F5344CB8AC3E}">
        <p14:creationId xmlns:p14="http://schemas.microsoft.com/office/powerpoint/2010/main" val="895514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01ED-793E-D727-ADAA-D4A7D913924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0C69B65-3FF2-A700-D5AD-9F827D39E6ED}"/>
              </a:ext>
            </a:extLst>
          </p:cNvPr>
          <p:cNvSpPr>
            <a:spLocks noGrp="1"/>
          </p:cNvSpPr>
          <p:nvPr>
            <p:ph idx="1"/>
          </p:nvPr>
        </p:nvSpPr>
        <p:spPr/>
        <p:txBody>
          <a:bodyPr>
            <a:normAutofit fontScale="85000" lnSpcReduction="20000"/>
          </a:bodyPr>
          <a:lstStyle/>
          <a:p>
            <a:pPr algn="l">
              <a:buFont typeface="+mj-lt"/>
              <a:buAutoNum type="arabicPeriod"/>
            </a:pPr>
            <a:r>
              <a:rPr lang="en-IN" b="1" i="0" dirty="0">
                <a:solidFill>
                  <a:schemeClr val="tx2"/>
                </a:solidFill>
                <a:effectLst/>
              </a:rPr>
              <a:t>Training &amp; Evaluation Utilities:</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Custom training and evaluation functions leverage the seq2seq framework, using </a:t>
            </a:r>
            <a:r>
              <a:rPr lang="en-IN" b="0" i="0" dirty="0" err="1">
                <a:solidFill>
                  <a:schemeClr val="tx2"/>
                </a:solidFill>
                <a:effectLst/>
              </a:rPr>
              <a:t>CrossEntropyLoss</a:t>
            </a:r>
            <a:r>
              <a:rPr lang="en-IN" b="0" i="0" dirty="0">
                <a:solidFill>
                  <a:schemeClr val="tx2"/>
                </a:solidFill>
                <a:effectLst/>
              </a:rPr>
              <a:t> with label smoothing and ignoring &lt;pad&gt; tokens.</a:t>
            </a:r>
          </a:p>
          <a:p>
            <a:pPr marL="742950" lvl="1" indent="-285750" algn="l">
              <a:buFont typeface="+mj-lt"/>
              <a:buAutoNum type="arabicPeriod"/>
            </a:pPr>
            <a:r>
              <a:rPr lang="en-IN" b="0" i="0" dirty="0">
                <a:solidFill>
                  <a:schemeClr val="tx2"/>
                </a:solidFill>
                <a:effectLst/>
              </a:rPr>
              <a:t>Gradient clipping and learning rate scheduling (</a:t>
            </a:r>
            <a:r>
              <a:rPr lang="en-IN" b="0" i="0" dirty="0" err="1">
                <a:solidFill>
                  <a:schemeClr val="tx2"/>
                </a:solidFill>
                <a:effectLst/>
              </a:rPr>
              <a:t>CosineAnnealingLR</a:t>
            </a:r>
            <a:r>
              <a:rPr lang="en-IN" b="0" i="0" dirty="0">
                <a:solidFill>
                  <a:schemeClr val="tx2"/>
                </a:solidFill>
                <a:effectLst/>
              </a:rPr>
              <a:t>) help stabilize training.</a:t>
            </a:r>
          </a:p>
          <a:p>
            <a:pPr marL="742950" lvl="1" indent="-285750" algn="l">
              <a:buFont typeface="+mj-lt"/>
              <a:buAutoNum type="arabicPeriod"/>
            </a:pPr>
            <a:r>
              <a:rPr lang="en-IN" b="0" i="0" dirty="0">
                <a:solidFill>
                  <a:schemeClr val="tx2"/>
                </a:solidFill>
                <a:effectLst/>
              </a:rPr>
              <a:t>Evaluation metrics include word accuracy, average edit distance, and CER (Character Error Rate), providing a comprehensive performance analysis.</a:t>
            </a:r>
          </a:p>
          <a:p>
            <a:pPr algn="l">
              <a:buFont typeface="+mj-lt"/>
              <a:buAutoNum type="arabicPeriod"/>
            </a:pPr>
            <a:r>
              <a:rPr lang="en-IN" b="1" i="0" dirty="0">
                <a:solidFill>
                  <a:schemeClr val="tx2"/>
                </a:solidFill>
                <a:effectLst/>
              </a:rPr>
              <a:t>Data Augmentation &amp; Preprocessing:</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Images are resized and normalized consistently.</a:t>
            </a:r>
          </a:p>
          <a:p>
            <a:pPr marL="742950" lvl="1" indent="-285750" algn="l">
              <a:buFont typeface="+mj-lt"/>
              <a:buAutoNum type="arabicPeriod"/>
            </a:pPr>
            <a:r>
              <a:rPr lang="en-IN" b="0" i="0" dirty="0">
                <a:solidFill>
                  <a:schemeClr val="tx2"/>
                </a:solidFill>
                <a:effectLst/>
              </a:rPr>
              <a:t>Although slight data augmentations (e.g., rotation) might be added, the current setup focuses on reproducible and consistent inputs between training and evaluation.</a:t>
            </a:r>
          </a:p>
          <a:p>
            <a:pPr algn="l"/>
            <a:r>
              <a:rPr lang="en-IN" b="0" i="0" dirty="0">
                <a:solidFill>
                  <a:schemeClr val="tx2"/>
                </a:solidFill>
                <a:effectLst/>
              </a:rPr>
              <a:t>This design enables robust sequence generation from image inputs by combining spatial feature extraction (via CNNs), sequential </a:t>
            </a:r>
            <a:r>
              <a:rPr lang="en-IN" b="0" i="0" dirty="0" err="1">
                <a:solidFill>
                  <a:schemeClr val="tx2"/>
                </a:solidFill>
                <a:effectLst/>
              </a:rPr>
              <a:t>modeling</a:t>
            </a:r>
            <a:r>
              <a:rPr lang="en-IN" b="0" i="0" dirty="0">
                <a:solidFill>
                  <a:schemeClr val="tx2"/>
                </a:solidFill>
                <a:effectLst/>
              </a:rPr>
              <a:t> (via </a:t>
            </a:r>
            <a:r>
              <a:rPr lang="en-IN" b="0" i="0" dirty="0" err="1">
                <a:solidFill>
                  <a:schemeClr val="tx2"/>
                </a:solidFill>
                <a:effectLst/>
              </a:rPr>
              <a:t>BiLSTM</a:t>
            </a:r>
            <a:r>
              <a:rPr lang="en-IN" b="0" i="0" dirty="0">
                <a:solidFill>
                  <a:schemeClr val="tx2"/>
                </a:solidFill>
                <a:effectLst/>
              </a:rPr>
              <a:t>), and a powerful attention mechanism to effectively decode variable-length captcha text.</a:t>
            </a:r>
          </a:p>
          <a:p>
            <a:endParaRPr lang="en-US" dirty="0">
              <a:solidFill>
                <a:schemeClr val="tx2"/>
              </a:solidFill>
            </a:endParaRPr>
          </a:p>
        </p:txBody>
      </p:sp>
    </p:spTree>
    <p:extLst>
      <p:ext uri="{BB962C8B-B14F-4D97-AF65-F5344CB8AC3E}">
        <p14:creationId xmlns:p14="http://schemas.microsoft.com/office/powerpoint/2010/main" val="963326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86D8-6643-EA32-D2C1-CDD8ECF1911A}"/>
              </a:ext>
            </a:extLst>
          </p:cNvPr>
          <p:cNvSpPr>
            <a:spLocks noGrp="1"/>
          </p:cNvSpPr>
          <p:nvPr>
            <p:ph type="title"/>
          </p:nvPr>
        </p:nvSpPr>
        <p:spPr/>
        <p:txBody>
          <a:bodyPr/>
          <a:lstStyle/>
          <a:p>
            <a:r>
              <a:rPr lang="en-US" dirty="0"/>
              <a:t>Things tried</a:t>
            </a:r>
          </a:p>
        </p:txBody>
      </p:sp>
      <p:sp>
        <p:nvSpPr>
          <p:cNvPr id="3" name="Content Placeholder 2">
            <a:extLst>
              <a:ext uri="{FF2B5EF4-FFF2-40B4-BE49-F238E27FC236}">
                <a16:creationId xmlns:a16="http://schemas.microsoft.com/office/drawing/2014/main" id="{404516D6-0773-1E8D-0C7C-342218F6C75E}"/>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IN" b="1" dirty="0"/>
              <a:t>Learning Rate and Scheduler:</a:t>
            </a:r>
            <a:r>
              <a:rPr lang="en-IN" dirty="0"/>
              <a:t> I tried both </a:t>
            </a:r>
            <a:r>
              <a:rPr lang="en-IN" dirty="0" err="1"/>
              <a:t>OneCycleLR</a:t>
            </a:r>
            <a:r>
              <a:rPr lang="en-IN" dirty="0"/>
              <a:t> and </a:t>
            </a:r>
            <a:r>
              <a:rPr lang="en-IN" dirty="0" err="1"/>
              <a:t>CosineAnnealingLR</a:t>
            </a:r>
            <a:r>
              <a:rPr lang="en-IN" dirty="0"/>
              <a:t> (and considered a warm-up phase) to ensure the learning rate starts low and gradually decreases.</a:t>
            </a:r>
          </a:p>
          <a:p>
            <a:pPr>
              <a:buFont typeface="Arial" panose="020B0604020202020204" pitchFamily="34" charset="0"/>
              <a:buChar char="•"/>
            </a:pPr>
            <a:r>
              <a:rPr lang="en-IN" b="1" dirty="0"/>
              <a:t>Optimizer &amp; Gradients:</a:t>
            </a:r>
            <a:r>
              <a:rPr lang="en-IN" dirty="0"/>
              <a:t> Switching to </a:t>
            </a:r>
            <a:r>
              <a:rPr lang="en-IN" dirty="0" err="1"/>
              <a:t>AdamW</a:t>
            </a:r>
            <a:r>
              <a:rPr lang="en-IN" dirty="0"/>
              <a:t>, lowering the base learning rate, and applying gradient clipping were all attempted to stabilize weight updates.</a:t>
            </a:r>
          </a:p>
          <a:p>
            <a:pPr>
              <a:buFont typeface="Arial" panose="020B0604020202020204" pitchFamily="34" charset="0"/>
              <a:buChar char="•"/>
            </a:pPr>
            <a:r>
              <a:rPr lang="en-IN" b="1" dirty="0"/>
              <a:t>Teacher Forcing:</a:t>
            </a:r>
            <a:r>
              <a:rPr lang="en-IN" dirty="0"/>
              <a:t> I experimented with fixed and scheduled teacher forcing to help the decoder learn to generate sequences reliably.</a:t>
            </a:r>
          </a:p>
          <a:p>
            <a:pPr>
              <a:buFont typeface="Arial" panose="020B0604020202020204" pitchFamily="34" charset="0"/>
              <a:buChar char="•"/>
            </a:pPr>
            <a:r>
              <a:rPr lang="en-IN" b="1" dirty="0"/>
              <a:t>Model Architecture:</a:t>
            </a:r>
            <a:r>
              <a:rPr lang="en-IN" dirty="0"/>
              <a:t> We simplified the CNN and reduced the LSTM hidden sizes and attention complexity to make the model smaller and more trainable.</a:t>
            </a:r>
          </a:p>
          <a:p>
            <a:pPr>
              <a:buFont typeface="Arial" panose="020B0604020202020204" pitchFamily="34" charset="0"/>
              <a:buChar char="•"/>
            </a:pPr>
            <a:r>
              <a:rPr lang="en-IN" b="1" dirty="0"/>
              <a:t>Decoding:</a:t>
            </a:r>
            <a:r>
              <a:rPr lang="en-IN" dirty="0"/>
              <a:t> Implementing beam search improved the inference procedure.</a:t>
            </a:r>
          </a:p>
          <a:p>
            <a:pPr>
              <a:buFont typeface="Arial" panose="020B0604020202020204" pitchFamily="34" charset="0"/>
              <a:buChar char="•"/>
            </a:pPr>
            <a:r>
              <a:rPr lang="en-IN" b="1" dirty="0"/>
              <a:t>Data &amp; Augmentation:</a:t>
            </a:r>
            <a:r>
              <a:rPr lang="en-IN" dirty="0"/>
              <a:t> I revisited the data pipeline and considered reducing or disabling augmentations to ensure the model sees clear examples during training.</a:t>
            </a:r>
          </a:p>
          <a:p>
            <a:pPr>
              <a:buFont typeface="Arial" panose="020B0604020202020204" pitchFamily="34" charset="0"/>
              <a:buChar char="•"/>
            </a:pPr>
            <a:r>
              <a:rPr lang="en-IN" b="1" dirty="0"/>
              <a:t>Monitoring:</a:t>
            </a:r>
            <a:r>
              <a:rPr lang="en-IN" dirty="0"/>
              <a:t> Detailed logging of gradients and losses helped diagnose instability.</a:t>
            </a:r>
          </a:p>
          <a:p>
            <a:r>
              <a:rPr lang="en-IN" dirty="0"/>
              <a:t>Each of these changes was intended to address potential issues (such as high learning rates, exploding/vanishing gradients, over-reliance on teacher forcing, model complexity, or data issues) and improve overall training stability and performance.</a:t>
            </a:r>
          </a:p>
          <a:p>
            <a:endParaRPr lang="en-US" dirty="0"/>
          </a:p>
        </p:txBody>
      </p:sp>
    </p:spTree>
    <p:extLst>
      <p:ext uri="{BB962C8B-B14F-4D97-AF65-F5344CB8AC3E}">
        <p14:creationId xmlns:p14="http://schemas.microsoft.com/office/powerpoint/2010/main" val="2005555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273A-CEF9-39F1-0488-B4F05AE3978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271AFF3-566B-DDF1-8B8A-5CE157C277A5}"/>
              </a:ext>
            </a:extLst>
          </p:cNvPr>
          <p:cNvSpPr>
            <a:spLocks noGrp="1"/>
          </p:cNvSpPr>
          <p:nvPr>
            <p:ph idx="1"/>
          </p:nvPr>
        </p:nvSpPr>
        <p:spPr/>
        <p:txBody>
          <a:bodyPr/>
          <a:lstStyle/>
          <a:p>
            <a:r>
              <a:rPr lang="en-US" dirty="0"/>
              <a:t>The model was not able to learn and the losses never decreased </a:t>
            </a:r>
          </a:p>
        </p:txBody>
      </p:sp>
    </p:spTree>
    <p:extLst>
      <p:ext uri="{BB962C8B-B14F-4D97-AF65-F5344CB8AC3E}">
        <p14:creationId xmlns:p14="http://schemas.microsoft.com/office/powerpoint/2010/main" val="3680210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6EDB-C3F9-1609-0DB3-2EAEE9F0FD37}"/>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id="{856A5872-E763-278F-0D9B-F73B22A94FEA}"/>
              </a:ext>
            </a:extLst>
          </p:cNvPr>
          <p:cNvSpPr>
            <a:spLocks noGrp="1"/>
          </p:cNvSpPr>
          <p:nvPr>
            <p:ph idx="1"/>
          </p:nvPr>
        </p:nvSpPr>
        <p:spPr/>
        <p:txBody>
          <a:bodyPr/>
          <a:lstStyle/>
          <a:p>
            <a:r>
              <a:rPr lang="en-US" dirty="0"/>
              <a:t>https://</a:t>
            </a:r>
            <a:r>
              <a:rPr lang="en-US" dirty="0" err="1"/>
              <a:t>www.perplexity.ai</a:t>
            </a:r>
            <a:r>
              <a:rPr lang="en-US" dirty="0"/>
              <a:t>/search/what-is-init-py-SVw.mUkIRFOQTrW4Z7suZg</a:t>
            </a:r>
          </a:p>
        </p:txBody>
      </p:sp>
    </p:spTree>
    <p:extLst>
      <p:ext uri="{BB962C8B-B14F-4D97-AF65-F5344CB8AC3E}">
        <p14:creationId xmlns:p14="http://schemas.microsoft.com/office/powerpoint/2010/main" val="1514202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DA75A-FB71-6C91-10B3-83A3934260FD}"/>
              </a:ext>
            </a:extLst>
          </p:cNvPr>
          <p:cNvSpPr>
            <a:spLocks noGrp="1"/>
          </p:cNvSpPr>
          <p:nvPr>
            <p:ph type="title"/>
          </p:nvPr>
        </p:nvSpPr>
        <p:spPr>
          <a:xfrm>
            <a:off x="1251678" y="382385"/>
            <a:ext cx="10178322" cy="1492132"/>
          </a:xfrm>
        </p:spPr>
        <p:txBody>
          <a:bodyPr/>
          <a:lstStyle/>
          <a:p>
            <a:r>
              <a:rPr lang="en-US" dirty="0"/>
              <a:t> </a:t>
            </a:r>
          </a:p>
        </p:txBody>
      </p:sp>
      <p:sp>
        <p:nvSpPr>
          <p:cNvPr id="3" name="Content Placeholder 2">
            <a:extLst>
              <a:ext uri="{FF2B5EF4-FFF2-40B4-BE49-F238E27FC236}">
                <a16:creationId xmlns:a16="http://schemas.microsoft.com/office/drawing/2014/main" id="{768380BD-DC19-25F3-D22D-34C07A076D6B}"/>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en-IN" b="1" i="0" dirty="0">
                <a:solidFill>
                  <a:schemeClr val="tx2"/>
                </a:solidFill>
                <a:effectLst/>
              </a:rPr>
              <a:t>Text Variation: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Implements random capitalization to produce natural variation.</a:t>
            </a:r>
          </a:p>
          <a:p>
            <a:pPr marL="742950" lvl="1" indent="-285750" algn="l">
              <a:buFont typeface="Arial" panose="020B0604020202020204" pitchFamily="34" charset="0"/>
              <a:buChar char="•"/>
            </a:pPr>
            <a:r>
              <a:rPr lang="en-IN" b="0" i="0" dirty="0">
                <a:solidFill>
                  <a:schemeClr val="tx2"/>
                </a:solidFill>
                <a:effectLst/>
              </a:rPr>
              <a:t>Two approaches are present: one varies the entire word while the other applies per-character randomness within a generated base word.</a:t>
            </a:r>
          </a:p>
          <a:p>
            <a:pPr algn="l">
              <a:buFont typeface="Arial" panose="020B0604020202020204" pitchFamily="34" charset="0"/>
              <a:buChar char="•"/>
            </a:pPr>
            <a:r>
              <a:rPr lang="en-IN" b="1" i="0" dirty="0">
                <a:solidFill>
                  <a:schemeClr val="tx2"/>
                </a:solidFill>
                <a:effectLst/>
              </a:rPr>
              <a:t>Dynamic Font Sizing and Spacing: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Font sizes are determined based on text length and available image space to maintain consistent aesthetics.</a:t>
            </a:r>
          </a:p>
          <a:p>
            <a:pPr marL="742950" lvl="1" indent="-285750" algn="l">
              <a:buFont typeface="Arial" panose="020B0604020202020204" pitchFamily="34" charset="0"/>
              <a:buChar char="•"/>
            </a:pPr>
            <a:r>
              <a:rPr lang="en-IN" b="0" i="0" dirty="0">
                <a:solidFill>
                  <a:schemeClr val="tx2"/>
                </a:solidFill>
                <a:effectLst/>
              </a:rPr>
              <a:t>The code randomly varies character and edge padding to avoid uniformity, resulting in more diverse captchas.</a:t>
            </a:r>
          </a:p>
          <a:p>
            <a:pPr algn="l">
              <a:buFont typeface="Arial" panose="020B0604020202020204" pitchFamily="34" charset="0"/>
              <a:buChar char="•"/>
            </a:pPr>
            <a:r>
              <a:rPr lang="en-IN" b="1" i="0" dirty="0">
                <a:solidFill>
                  <a:schemeClr val="tx2"/>
                </a:solidFill>
                <a:effectLst/>
              </a:rPr>
              <a:t>Character Rendering: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First pass calculates each character’s dimensions using </a:t>
            </a:r>
            <a:r>
              <a:rPr lang="en-IN" b="0" i="0" dirty="0" err="1">
                <a:solidFill>
                  <a:schemeClr val="tx2"/>
                </a:solidFill>
                <a:effectLst/>
              </a:rPr>
              <a:t>draw.textbbox</a:t>
            </a:r>
            <a:r>
              <a:rPr lang="en-IN" b="0" i="0" dirty="0">
                <a:solidFill>
                  <a:schemeClr val="tx2"/>
                </a:solidFill>
                <a:effectLst/>
              </a:rPr>
              <a:t> to get precise metrics.</a:t>
            </a:r>
          </a:p>
          <a:p>
            <a:pPr marL="742950" lvl="1" indent="-285750" algn="l">
              <a:buFont typeface="Arial" panose="020B0604020202020204" pitchFamily="34" charset="0"/>
              <a:buChar char="•"/>
            </a:pPr>
            <a:r>
              <a:rPr lang="en-IN" b="0" i="0" dirty="0">
                <a:solidFill>
                  <a:schemeClr val="tx2"/>
                </a:solidFill>
                <a:effectLst/>
              </a:rPr>
              <a:t>Second pass renders each character onto an RGBA image for accurate positioning (accounting for left/top bearings).</a:t>
            </a:r>
          </a:p>
          <a:p>
            <a:pPr marL="742950" lvl="1" indent="-285750" algn="l">
              <a:buFont typeface="Arial" panose="020B0604020202020204" pitchFamily="34" charset="0"/>
              <a:buChar char="•"/>
            </a:pPr>
            <a:r>
              <a:rPr lang="en-IN" b="0" i="0" dirty="0">
                <a:solidFill>
                  <a:schemeClr val="tx2"/>
                </a:solidFill>
                <a:effectLst/>
              </a:rPr>
              <a:t>The rendered character images are pasted onto the main image, ensuring each character maintains its own unique styling.</a:t>
            </a:r>
          </a:p>
          <a:p>
            <a:pPr algn="l">
              <a:buFont typeface="Arial" panose="020B0604020202020204" pitchFamily="34" charset="0"/>
              <a:buChar char="•"/>
            </a:pPr>
            <a:r>
              <a:rPr lang="en-IN" b="1" i="0" dirty="0">
                <a:solidFill>
                  <a:schemeClr val="tx2"/>
                </a:solidFill>
                <a:effectLst/>
              </a:rPr>
              <a:t>Effects Application: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Random application of Gaussian blur and edge enhancement filters simulates distortions.</a:t>
            </a:r>
          </a:p>
          <a:p>
            <a:pPr marL="742950" lvl="1" indent="-285750" algn="l">
              <a:buFont typeface="Arial" panose="020B0604020202020204" pitchFamily="34" charset="0"/>
              <a:buChar char="•"/>
            </a:pPr>
            <a:r>
              <a:rPr lang="en-IN" b="0" i="0" dirty="0">
                <a:solidFill>
                  <a:schemeClr val="tx2"/>
                </a:solidFill>
                <a:effectLst/>
              </a:rPr>
              <a:t>The process combines subtle blurs and enhancements to mimic noise or scanning artifacts</a:t>
            </a:r>
            <a:r>
              <a:rPr lang="en-IN" b="0" i="0" dirty="0">
                <a:solidFill>
                  <a:srgbClr val="CCCCCC"/>
                </a:solidFill>
                <a:effectLst/>
                <a:latin typeface="-apple-system"/>
              </a:rPr>
              <a:t>.</a:t>
            </a:r>
          </a:p>
          <a:p>
            <a:endParaRPr lang="en-US" dirty="0"/>
          </a:p>
        </p:txBody>
      </p:sp>
    </p:spTree>
    <p:extLst>
      <p:ext uri="{BB962C8B-B14F-4D97-AF65-F5344CB8AC3E}">
        <p14:creationId xmlns:p14="http://schemas.microsoft.com/office/powerpoint/2010/main" val="2368798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3B91-D141-3A7C-5BE0-F75C5EEBE870}"/>
              </a:ext>
            </a:extLst>
          </p:cNvPr>
          <p:cNvSpPr>
            <a:spLocks noGrp="1"/>
          </p:cNvSpPr>
          <p:nvPr>
            <p:ph type="title"/>
          </p:nvPr>
        </p:nvSpPr>
        <p:spPr/>
        <p:txBody>
          <a:bodyPr/>
          <a:lstStyle/>
          <a:p>
            <a:r>
              <a:rPr lang="en-US" dirty="0"/>
              <a:t>Task 0 -Bonus</a:t>
            </a:r>
          </a:p>
        </p:txBody>
      </p:sp>
      <p:sp>
        <p:nvSpPr>
          <p:cNvPr id="3" name="Content Placeholder 2">
            <a:extLst>
              <a:ext uri="{FF2B5EF4-FFF2-40B4-BE49-F238E27FC236}">
                <a16:creationId xmlns:a16="http://schemas.microsoft.com/office/drawing/2014/main" id="{E9A70435-6A74-1908-E295-5D3FC18A9E35}"/>
              </a:ext>
            </a:extLst>
          </p:cNvPr>
          <p:cNvSpPr>
            <a:spLocks noGrp="1"/>
          </p:cNvSpPr>
          <p:nvPr>
            <p:ph idx="1"/>
          </p:nvPr>
        </p:nvSpPr>
        <p:spPr>
          <a:xfrm>
            <a:off x="1346272" y="1450429"/>
            <a:ext cx="10309700" cy="4708634"/>
          </a:xfrm>
        </p:spPr>
        <p:txBody>
          <a:bodyPr>
            <a:normAutofit fontScale="85000" lnSpcReduction="20000"/>
          </a:bodyPr>
          <a:lstStyle/>
          <a:p>
            <a:pPr algn="l">
              <a:buFont typeface="Arial" panose="020B0604020202020204" pitchFamily="34" charset="0"/>
              <a:buChar char="•"/>
            </a:pPr>
            <a:r>
              <a:rPr lang="en-IN" b="1" i="0" dirty="0">
                <a:solidFill>
                  <a:schemeClr val="tx2"/>
                </a:solidFill>
                <a:effectLst/>
              </a:rPr>
              <a:t>Noisy Background Creation: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Uses NumPy for efficient noise generation.</a:t>
            </a:r>
          </a:p>
          <a:p>
            <a:pPr marL="742950" lvl="1" indent="-285750" algn="l">
              <a:buFont typeface="Arial" panose="020B0604020202020204" pitchFamily="34" charset="0"/>
              <a:buChar char="•"/>
            </a:pPr>
            <a:r>
              <a:rPr lang="en-IN" b="0" i="0" dirty="0">
                <a:solidFill>
                  <a:schemeClr val="tx2"/>
                </a:solidFill>
                <a:effectLst/>
              </a:rPr>
              <a:t>Applies a noise range (-20, 20) to a base </a:t>
            </a:r>
            <a:r>
              <a:rPr lang="en-IN" b="0" i="0" dirty="0" err="1">
                <a:solidFill>
                  <a:schemeClr val="tx2"/>
                </a:solidFill>
                <a:effectLst/>
              </a:rPr>
              <a:t>color</a:t>
            </a:r>
            <a:r>
              <a:rPr lang="en-IN" b="0" i="0" dirty="0">
                <a:solidFill>
                  <a:schemeClr val="tx2"/>
                </a:solidFill>
                <a:effectLst/>
              </a:rPr>
              <a:t> image and clips values to maintain valid RGB values.</a:t>
            </a:r>
          </a:p>
          <a:p>
            <a:pPr algn="l">
              <a:buFont typeface="Arial" panose="020B0604020202020204" pitchFamily="34" charset="0"/>
              <a:buChar char="•"/>
            </a:pPr>
            <a:r>
              <a:rPr lang="en-IN" b="1" i="0" dirty="0" err="1">
                <a:solidFill>
                  <a:schemeClr val="tx2"/>
                </a:solidFill>
                <a:effectLst/>
              </a:rPr>
              <a:t>Color</a:t>
            </a:r>
            <a:r>
              <a:rPr lang="en-IN" b="1" i="0" dirty="0">
                <a:solidFill>
                  <a:schemeClr val="tx2"/>
                </a:solidFill>
                <a:effectLst/>
              </a:rPr>
              <a:t>-Based Logic:</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Two background </a:t>
            </a:r>
            <a:r>
              <a:rPr lang="en-IN" b="0" i="0" dirty="0" err="1">
                <a:solidFill>
                  <a:schemeClr val="tx2"/>
                </a:solidFill>
                <a:effectLst/>
              </a:rPr>
              <a:t>colors</a:t>
            </a:r>
            <a:r>
              <a:rPr lang="en-IN" b="0" i="0" dirty="0">
                <a:solidFill>
                  <a:schemeClr val="tx2"/>
                </a:solidFill>
                <a:effectLst/>
              </a:rPr>
              <a:t> are defined ("red" and "green").</a:t>
            </a:r>
          </a:p>
          <a:p>
            <a:pPr marL="742950" lvl="1" indent="-285750" algn="l">
              <a:buFont typeface="Arial" panose="020B0604020202020204" pitchFamily="34" charset="0"/>
              <a:buChar char="•"/>
            </a:pPr>
            <a:r>
              <a:rPr lang="en-IN" b="0" i="0" dirty="0">
                <a:solidFill>
                  <a:schemeClr val="tx2"/>
                </a:solidFill>
                <a:effectLst/>
              </a:rPr>
              <a:t>The text is reversed for red backgrounds to introduce a variation based on </a:t>
            </a:r>
            <a:r>
              <a:rPr lang="en-IN" b="0" i="0" dirty="0" err="1">
                <a:solidFill>
                  <a:schemeClr val="tx2"/>
                </a:solidFill>
                <a:effectLst/>
              </a:rPr>
              <a:t>color</a:t>
            </a:r>
            <a:r>
              <a:rPr lang="en-IN" b="0" i="0" dirty="0">
                <a:solidFill>
                  <a:schemeClr val="tx2"/>
                </a:solidFill>
                <a:effectLst/>
              </a:rPr>
              <a:t>, adding complexity to the captcha.</a:t>
            </a:r>
          </a:p>
          <a:p>
            <a:pPr algn="l">
              <a:buFont typeface="Arial" panose="020B0604020202020204" pitchFamily="34" charset="0"/>
              <a:buChar char="•"/>
            </a:pPr>
            <a:r>
              <a:rPr lang="en-IN" b="1" i="0" dirty="0">
                <a:solidFill>
                  <a:schemeClr val="tx2"/>
                </a:solidFill>
                <a:effectLst/>
              </a:rPr>
              <a:t>Font Handling: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A list of potential fonts is provided and filtered by existence, ensuring only available fonts are used.</a:t>
            </a:r>
          </a:p>
          <a:p>
            <a:pPr marL="742950" lvl="1" indent="-285750" algn="l">
              <a:buFont typeface="Arial" panose="020B0604020202020204" pitchFamily="34" charset="0"/>
              <a:buChar char="•"/>
            </a:pPr>
            <a:r>
              <a:rPr lang="en-IN" b="0" i="0" dirty="0">
                <a:solidFill>
                  <a:schemeClr val="tx2"/>
                </a:solidFill>
                <a:effectLst/>
              </a:rPr>
              <a:t>Randomly selects both the font file and its size (between 40 and 60) for variability.</a:t>
            </a:r>
          </a:p>
          <a:p>
            <a:pPr algn="l">
              <a:buFont typeface="Arial" panose="020B0604020202020204" pitchFamily="34" charset="0"/>
              <a:buChar char="•"/>
            </a:pPr>
            <a:r>
              <a:rPr lang="en-IN" b="1" i="0" dirty="0">
                <a:solidFill>
                  <a:schemeClr val="tx2"/>
                </a:solidFill>
                <a:effectLst/>
              </a:rPr>
              <a:t>Text Generation and Styling: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Random text is generated with a length between 5 and 10 characters, with randomized case per character.</a:t>
            </a:r>
          </a:p>
          <a:p>
            <a:pPr marL="742950" lvl="1" indent="-285750" algn="l">
              <a:buFont typeface="Arial" panose="020B0604020202020204" pitchFamily="34" charset="0"/>
              <a:buChar char="•"/>
            </a:pPr>
            <a:r>
              <a:rPr lang="en-IN" b="0" i="0" dirty="0" err="1">
                <a:solidFill>
                  <a:schemeClr val="tx2"/>
                </a:solidFill>
                <a:effectLst/>
              </a:rPr>
              <a:t>Centers</a:t>
            </a:r>
            <a:r>
              <a:rPr lang="en-IN" b="0" i="0" dirty="0">
                <a:solidFill>
                  <a:schemeClr val="tx2"/>
                </a:solidFill>
                <a:effectLst/>
              </a:rPr>
              <a:t> the text in the image by calculating its bounding box.</a:t>
            </a:r>
          </a:p>
          <a:p>
            <a:pPr marL="742950" lvl="1" indent="-285750" algn="l">
              <a:buFont typeface="Arial" panose="020B0604020202020204" pitchFamily="34" charset="0"/>
              <a:buChar char="•"/>
            </a:pPr>
            <a:r>
              <a:rPr lang="en-IN" b="0" i="0" dirty="0">
                <a:solidFill>
                  <a:schemeClr val="tx2"/>
                </a:solidFill>
                <a:effectLst/>
              </a:rPr>
              <a:t>Adds a slight shadow (offset by 2 pixels) to improve text readability against noisy backgrounds.</a:t>
            </a:r>
          </a:p>
          <a:p>
            <a:pPr algn="l">
              <a:buFont typeface="Arial" panose="020B0604020202020204" pitchFamily="34" charset="0"/>
              <a:buChar char="•"/>
            </a:pPr>
            <a:r>
              <a:rPr lang="en-IN" b="1" i="0" dirty="0">
                <a:solidFill>
                  <a:schemeClr val="tx2"/>
                </a:solidFill>
                <a:effectLst/>
              </a:rPr>
              <a:t>Image Effects:</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Conditionally applies Gaussian blur (30% probability) to further vary the captcha appearance.</a:t>
            </a:r>
          </a:p>
          <a:p>
            <a:endParaRPr lang="en-US" dirty="0">
              <a:solidFill>
                <a:schemeClr val="tx2"/>
              </a:solidFill>
            </a:endParaRPr>
          </a:p>
        </p:txBody>
      </p:sp>
    </p:spTree>
    <p:extLst>
      <p:ext uri="{BB962C8B-B14F-4D97-AF65-F5344CB8AC3E}">
        <p14:creationId xmlns:p14="http://schemas.microsoft.com/office/powerpoint/2010/main" val="276306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D26B-4A76-1F37-3C8B-E7B388B9385A}"/>
              </a:ext>
            </a:extLst>
          </p:cNvPr>
          <p:cNvSpPr>
            <a:spLocks noGrp="1"/>
          </p:cNvSpPr>
          <p:nvPr>
            <p:ph type="title"/>
          </p:nvPr>
        </p:nvSpPr>
        <p:spPr/>
        <p:txBody>
          <a:bodyPr/>
          <a:lstStyle/>
          <a:p>
            <a:r>
              <a:rPr lang="en-US" dirty="0"/>
              <a:t>Task 1 -Classification</a:t>
            </a:r>
          </a:p>
        </p:txBody>
      </p:sp>
      <p:sp>
        <p:nvSpPr>
          <p:cNvPr id="3" name="Content Placeholder 2">
            <a:extLst>
              <a:ext uri="{FF2B5EF4-FFF2-40B4-BE49-F238E27FC236}">
                <a16:creationId xmlns:a16="http://schemas.microsoft.com/office/drawing/2014/main" id="{84315AC9-287D-46BC-2035-468DB011050B}"/>
              </a:ext>
            </a:extLst>
          </p:cNvPr>
          <p:cNvSpPr>
            <a:spLocks noGrp="1"/>
          </p:cNvSpPr>
          <p:nvPr>
            <p:ph idx="1"/>
          </p:nvPr>
        </p:nvSpPr>
        <p:spPr/>
        <p:txBody>
          <a:bodyPr/>
          <a:lstStyle/>
          <a:p>
            <a:pPr rtl="0"/>
            <a:r>
              <a:rPr lang="en-IN" sz="1800" b="0" i="0" u="none" strike="noStrike" dirty="0">
                <a:solidFill>
                  <a:srgbClr val="000000"/>
                </a:solidFill>
                <a:effectLst/>
                <a:latin typeface="Arial" panose="020B0604020202020204" pitchFamily="34" charset="0"/>
              </a:rPr>
              <a:t>Select a subset of your generated dataset containing only 100 words from both the hard and easy sets. Then, train a neural classifier to classify images into one of these 100 labels. Experiment with the number of samples required to obtain reasonable accuracy and report a thorough scientific evaluation of your model. Mention any challenges you faced in trying to train this model and explain how you overcame them.</a:t>
            </a:r>
            <a:endParaRPr lang="en-IN" b="0" dirty="0">
              <a:effectLst/>
            </a:endParaRPr>
          </a:p>
          <a:p>
            <a:endParaRPr lang="en-IN" dirty="0"/>
          </a:p>
          <a:p>
            <a:r>
              <a:rPr lang="en-IN" dirty="0"/>
              <a:t>First Started by implementing a simple neural network to check baseline and how it compares to a CNN</a:t>
            </a:r>
            <a:br>
              <a:rPr lang="en-IN" dirty="0"/>
            </a:br>
            <a:endParaRPr lang="en-US" dirty="0"/>
          </a:p>
        </p:txBody>
      </p:sp>
    </p:spTree>
    <p:extLst>
      <p:ext uri="{BB962C8B-B14F-4D97-AF65-F5344CB8AC3E}">
        <p14:creationId xmlns:p14="http://schemas.microsoft.com/office/powerpoint/2010/main" val="171844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42A9-CD8C-9EEC-0489-40C33234BC69}"/>
              </a:ext>
            </a:extLst>
          </p:cNvPr>
          <p:cNvSpPr>
            <a:spLocks noGrp="1"/>
          </p:cNvSpPr>
          <p:nvPr>
            <p:ph type="title"/>
          </p:nvPr>
        </p:nvSpPr>
        <p:spPr/>
        <p:txBody>
          <a:bodyPr/>
          <a:lstStyle/>
          <a:p>
            <a:r>
              <a:rPr lang="en-US" dirty="0"/>
              <a:t>Simple Feed Forward Neural Network Implementation</a:t>
            </a:r>
          </a:p>
        </p:txBody>
      </p:sp>
      <p:sp>
        <p:nvSpPr>
          <p:cNvPr id="3" name="Content Placeholder 2">
            <a:extLst>
              <a:ext uri="{FF2B5EF4-FFF2-40B4-BE49-F238E27FC236}">
                <a16:creationId xmlns:a16="http://schemas.microsoft.com/office/drawing/2014/main" id="{52980B05-226C-EB7D-5985-E98432B04767}"/>
              </a:ext>
            </a:extLst>
          </p:cNvPr>
          <p:cNvSpPr>
            <a:spLocks noGrp="1"/>
          </p:cNvSpPr>
          <p:nvPr>
            <p:ph idx="1"/>
          </p:nvPr>
        </p:nvSpPr>
        <p:spPr/>
        <p:txBody>
          <a:bodyPr>
            <a:normAutofit fontScale="62500" lnSpcReduction="20000"/>
          </a:bodyPr>
          <a:lstStyle/>
          <a:p>
            <a:pPr algn="l">
              <a:buFont typeface="+mj-lt"/>
              <a:buAutoNum type="arabicPeriod"/>
            </a:pPr>
            <a:r>
              <a:rPr lang="en-IN" b="1" i="0" dirty="0">
                <a:solidFill>
                  <a:schemeClr val="tx2"/>
                </a:solidFill>
                <a:effectLst/>
              </a:rPr>
              <a:t>Model Architecture</a:t>
            </a:r>
            <a:endParaRPr lang="en-IN" b="0" i="0" dirty="0">
              <a:solidFill>
                <a:schemeClr val="tx2"/>
              </a:solidFill>
              <a:effectLst/>
            </a:endParaRPr>
          </a:p>
          <a:p>
            <a:pPr marL="742950" lvl="1" indent="-285750" algn="l">
              <a:buFont typeface="+mj-lt"/>
              <a:buAutoNum type="arabicPeriod"/>
            </a:pPr>
            <a:r>
              <a:rPr lang="en-IN" b="1" i="0" dirty="0">
                <a:solidFill>
                  <a:schemeClr val="tx2"/>
                </a:solidFill>
                <a:effectLst/>
              </a:rPr>
              <a:t>Layered MLP:</a:t>
            </a:r>
            <a:r>
              <a:rPr lang="en-IN" b="0" i="0" dirty="0">
                <a:solidFill>
                  <a:schemeClr val="tx2"/>
                </a:solidFill>
                <a:effectLst/>
              </a:rPr>
              <a:t> The classifier uses a multilayer perceptron (MLP) with several fully connected (Linear) layers. The image is first flattened and then passed through four blocks, each consisting of a Linear layer, a </a:t>
            </a:r>
            <a:r>
              <a:rPr lang="en-IN" b="0" i="0" dirty="0" err="1">
                <a:solidFill>
                  <a:schemeClr val="tx2"/>
                </a:solidFill>
                <a:effectLst/>
              </a:rPr>
              <a:t>ReLU</a:t>
            </a:r>
            <a:r>
              <a:rPr lang="en-IN" b="0" i="0" dirty="0">
                <a:solidFill>
                  <a:schemeClr val="tx2"/>
                </a:solidFill>
                <a:effectLst/>
              </a:rPr>
              <a:t> activation, and a Dropout layer to reduce overfitting.</a:t>
            </a:r>
          </a:p>
          <a:p>
            <a:pPr marL="742950" lvl="1" indent="-285750" algn="l">
              <a:buFont typeface="+mj-lt"/>
              <a:buAutoNum type="arabicPeriod"/>
            </a:pPr>
            <a:r>
              <a:rPr lang="en-IN" b="1" i="0" dirty="0">
                <a:solidFill>
                  <a:schemeClr val="tx2"/>
                </a:solidFill>
                <a:effectLst/>
              </a:rPr>
              <a:t>Output Shape:</a:t>
            </a:r>
            <a:r>
              <a:rPr lang="en-IN" b="0" i="0" dirty="0">
                <a:solidFill>
                  <a:schemeClr val="tx2"/>
                </a:solidFill>
                <a:effectLst/>
              </a:rPr>
              <a:t> The final output layer reshapes the prediction into a tensor of shape (</a:t>
            </a:r>
            <a:r>
              <a:rPr lang="en-IN" b="0" i="0" dirty="0" err="1">
                <a:solidFill>
                  <a:schemeClr val="tx2"/>
                </a:solidFill>
                <a:effectLst/>
              </a:rPr>
              <a:t>batch_size</a:t>
            </a:r>
            <a:r>
              <a:rPr lang="en-IN" b="0" i="0" dirty="0">
                <a:solidFill>
                  <a:schemeClr val="tx2"/>
                </a:solidFill>
                <a:effectLst/>
              </a:rPr>
              <a:t>, </a:t>
            </a:r>
            <a:r>
              <a:rPr lang="en-IN" b="0" i="0" dirty="0" err="1">
                <a:solidFill>
                  <a:schemeClr val="tx2"/>
                </a:solidFill>
                <a:effectLst/>
              </a:rPr>
              <a:t>max_length</a:t>
            </a:r>
            <a:r>
              <a:rPr lang="en-IN" b="0" i="0" dirty="0">
                <a:solidFill>
                  <a:schemeClr val="tx2"/>
                </a:solidFill>
                <a:effectLst/>
              </a:rPr>
              <a:t>, </a:t>
            </a:r>
            <a:r>
              <a:rPr lang="en-IN" b="0" i="0" dirty="0" err="1">
                <a:solidFill>
                  <a:schemeClr val="tx2"/>
                </a:solidFill>
                <a:effectLst/>
              </a:rPr>
              <a:t>vocab_size</a:t>
            </a:r>
            <a:r>
              <a:rPr lang="en-IN" b="0" i="0" dirty="0">
                <a:solidFill>
                  <a:schemeClr val="tx2"/>
                </a:solidFill>
                <a:effectLst/>
              </a:rPr>
              <a:t>), which is appropriate for sequence-based captcha prediction.</a:t>
            </a:r>
          </a:p>
          <a:p>
            <a:pPr marL="742950" lvl="1" indent="-285750" algn="l">
              <a:buFont typeface="+mj-lt"/>
              <a:buAutoNum type="arabicPeriod"/>
            </a:pPr>
            <a:r>
              <a:rPr lang="en-IN" b="1" i="0" dirty="0">
                <a:solidFill>
                  <a:schemeClr val="tx2"/>
                </a:solidFill>
                <a:effectLst/>
              </a:rPr>
              <a:t>Weight Initialization:</a:t>
            </a:r>
            <a:r>
              <a:rPr lang="en-IN" b="0" i="0" dirty="0">
                <a:solidFill>
                  <a:schemeClr val="tx2"/>
                </a:solidFill>
                <a:effectLst/>
              </a:rPr>
              <a:t> Xavier (</a:t>
            </a:r>
            <a:r>
              <a:rPr lang="en-IN" b="0" i="0" dirty="0" err="1">
                <a:solidFill>
                  <a:schemeClr val="tx2"/>
                </a:solidFill>
                <a:effectLst/>
              </a:rPr>
              <a:t>Glorot</a:t>
            </a:r>
            <a:r>
              <a:rPr lang="en-IN" b="0" i="0" dirty="0">
                <a:solidFill>
                  <a:schemeClr val="tx2"/>
                </a:solidFill>
                <a:effectLst/>
              </a:rPr>
              <a:t>) initialization is applied to the linear layer weights to ensure stable gradients during training.</a:t>
            </a:r>
          </a:p>
          <a:p>
            <a:pPr algn="l">
              <a:buFont typeface="+mj-lt"/>
              <a:buAutoNum type="arabicPeriod"/>
            </a:pPr>
            <a:r>
              <a:rPr lang="en-IN" b="1" i="0" dirty="0">
                <a:solidFill>
                  <a:schemeClr val="tx2"/>
                </a:solidFill>
                <a:effectLst/>
              </a:rPr>
              <a:t>Data Handling and Preprocessing</a:t>
            </a:r>
            <a:endParaRPr lang="en-IN" b="0" i="0" dirty="0">
              <a:solidFill>
                <a:schemeClr val="tx2"/>
              </a:solidFill>
              <a:effectLst/>
            </a:endParaRPr>
          </a:p>
          <a:p>
            <a:pPr marL="742950" lvl="1" indent="-285750" algn="l">
              <a:buFont typeface="+mj-lt"/>
              <a:buAutoNum type="arabicPeriod"/>
            </a:pPr>
            <a:r>
              <a:rPr lang="en-IN" b="1" i="0" dirty="0">
                <a:solidFill>
                  <a:schemeClr val="tx2"/>
                </a:solidFill>
                <a:effectLst/>
              </a:rPr>
              <a:t>Custom Dataset &amp; Transformations:</a:t>
            </a:r>
            <a:r>
              <a:rPr lang="en-IN" b="0" i="0" dirty="0">
                <a:solidFill>
                  <a:schemeClr val="tx2"/>
                </a:solidFill>
                <a:effectLst/>
              </a:rPr>
              <a:t> The images are loaded via a custom dataset (</a:t>
            </a:r>
            <a:r>
              <a:rPr lang="en-IN" b="0" i="0" dirty="0" err="1">
                <a:solidFill>
                  <a:schemeClr val="tx2"/>
                </a:solidFill>
                <a:effectLst/>
              </a:rPr>
              <a:t>CaptchaDataset</a:t>
            </a:r>
            <a:r>
              <a:rPr lang="en-IN" b="0" i="0" dirty="0">
                <a:solidFill>
                  <a:schemeClr val="tx2"/>
                </a:solidFill>
                <a:effectLst/>
              </a:rPr>
              <a:t>) that applies transformations such as image resizing, conversion to tensor, and grayscale filtering.</a:t>
            </a:r>
          </a:p>
          <a:p>
            <a:pPr marL="742950" lvl="1" indent="-285750" algn="l">
              <a:buFont typeface="+mj-lt"/>
              <a:buAutoNum type="arabicPeriod"/>
            </a:pPr>
            <a:r>
              <a:rPr lang="en-IN" b="1" i="0" dirty="0">
                <a:solidFill>
                  <a:schemeClr val="tx2"/>
                </a:solidFill>
                <a:effectLst/>
              </a:rPr>
              <a:t>Variation Control:</a:t>
            </a:r>
            <a:r>
              <a:rPr lang="en-IN" b="0" i="0" dirty="0">
                <a:solidFill>
                  <a:schemeClr val="tx2"/>
                </a:solidFill>
                <a:effectLst/>
              </a:rPr>
              <a:t> The function </a:t>
            </a:r>
            <a:r>
              <a:rPr lang="en-IN" b="0" i="0" dirty="0" err="1">
                <a:solidFill>
                  <a:schemeClr val="tx2"/>
                </a:solidFill>
                <a:effectLst/>
              </a:rPr>
              <a:t>load_dataset_with_variations</a:t>
            </a:r>
            <a:r>
              <a:rPr lang="en-IN" b="0" i="0" dirty="0">
                <a:solidFill>
                  <a:schemeClr val="tx2"/>
                </a:solidFill>
                <a:effectLst/>
              </a:rPr>
              <a:t> groups images by labels and limits the number of samples per label (if specified). This helps in balancing the dataset and reducing biases from overly frequent examples.</a:t>
            </a:r>
          </a:p>
          <a:p>
            <a:pPr algn="l">
              <a:buFont typeface="+mj-lt"/>
              <a:buAutoNum type="arabicPeriod"/>
            </a:pPr>
            <a:r>
              <a:rPr lang="en-IN" b="1" i="0" dirty="0">
                <a:solidFill>
                  <a:schemeClr val="tx2"/>
                </a:solidFill>
                <a:effectLst/>
              </a:rPr>
              <a:t>Training and Evaluation</a:t>
            </a:r>
            <a:endParaRPr lang="en-IN" b="0" i="0" dirty="0">
              <a:solidFill>
                <a:schemeClr val="tx2"/>
              </a:solidFill>
              <a:effectLst/>
            </a:endParaRPr>
          </a:p>
          <a:p>
            <a:pPr marL="742950" lvl="1" indent="-285750" algn="l">
              <a:buFont typeface="+mj-lt"/>
              <a:buAutoNum type="arabicPeriod"/>
            </a:pPr>
            <a:r>
              <a:rPr lang="en-IN" b="1" i="0" dirty="0">
                <a:solidFill>
                  <a:schemeClr val="tx2"/>
                </a:solidFill>
                <a:effectLst/>
              </a:rPr>
              <a:t>Data Splitting:</a:t>
            </a:r>
            <a:r>
              <a:rPr lang="en-IN" b="0" i="0" dirty="0">
                <a:solidFill>
                  <a:schemeClr val="tx2"/>
                </a:solidFill>
                <a:effectLst/>
              </a:rPr>
              <a:t> The dataset is split into training, validation, and test sets using </a:t>
            </a:r>
            <a:r>
              <a:rPr lang="en-IN" b="0" i="0" dirty="0" err="1">
                <a:solidFill>
                  <a:schemeClr val="tx2"/>
                </a:solidFill>
                <a:effectLst/>
              </a:rPr>
              <a:t>PyTorch’s</a:t>
            </a:r>
            <a:r>
              <a:rPr lang="en-IN" b="0" i="0" dirty="0">
                <a:solidFill>
                  <a:schemeClr val="tx2"/>
                </a:solidFill>
                <a:effectLst/>
              </a:rPr>
              <a:t> </a:t>
            </a:r>
            <a:r>
              <a:rPr lang="en-IN" b="0" i="0" dirty="0" err="1">
                <a:solidFill>
                  <a:schemeClr val="tx2"/>
                </a:solidFill>
                <a:effectLst/>
              </a:rPr>
              <a:t>random_split</a:t>
            </a:r>
            <a:r>
              <a:rPr lang="en-IN" b="0" i="0" dirty="0">
                <a:solidFill>
                  <a:schemeClr val="tx2"/>
                </a:solidFill>
                <a:effectLst/>
              </a:rPr>
              <a:t> utility, ensuring unbiased evaluation.</a:t>
            </a:r>
          </a:p>
          <a:p>
            <a:pPr marL="742950" lvl="1" indent="-285750" algn="l">
              <a:buFont typeface="+mj-lt"/>
              <a:buAutoNum type="arabicPeriod"/>
            </a:pPr>
            <a:r>
              <a:rPr lang="en-IN" b="1" i="0" dirty="0">
                <a:solidFill>
                  <a:schemeClr val="tx2"/>
                </a:solidFill>
                <a:effectLst/>
              </a:rPr>
              <a:t>Device Selection:</a:t>
            </a:r>
            <a:r>
              <a:rPr lang="en-IN" b="0" i="0" dirty="0">
                <a:solidFill>
                  <a:schemeClr val="tx2"/>
                </a:solidFill>
                <a:effectLst/>
              </a:rPr>
              <a:t> The code automatically selects a GPU if available, otherwise falls back to using the CPU, enabling flexibility and performance on different systems.</a:t>
            </a:r>
          </a:p>
          <a:p>
            <a:pPr marL="742950" lvl="1" indent="-285750" algn="l">
              <a:buFont typeface="+mj-lt"/>
              <a:buAutoNum type="arabicPeriod"/>
            </a:pPr>
            <a:r>
              <a:rPr lang="en-IN" b="1" i="0" dirty="0">
                <a:solidFill>
                  <a:schemeClr val="tx2"/>
                </a:solidFill>
                <a:effectLst/>
              </a:rPr>
              <a:t>Training Loop:</a:t>
            </a:r>
            <a:r>
              <a:rPr lang="en-IN" b="0" i="0" dirty="0">
                <a:solidFill>
                  <a:schemeClr val="tx2"/>
                </a:solidFill>
                <a:effectLst/>
              </a:rPr>
              <a:t> The training, evaluation, and analysis functions (imported from </a:t>
            </a:r>
            <a:r>
              <a:rPr lang="en-IN" b="0" i="0" dirty="0" err="1">
                <a:solidFill>
                  <a:schemeClr val="tx2"/>
                </a:solidFill>
                <a:effectLst/>
              </a:rPr>
              <a:t>captcha_classifier</a:t>
            </a:r>
            <a:r>
              <a:rPr lang="en-IN" b="0" i="0" dirty="0">
                <a:solidFill>
                  <a:schemeClr val="tx2"/>
                </a:solidFill>
                <a:effectLst/>
              </a:rPr>
              <a:t>) guide the model training process with proper metric tracking.</a:t>
            </a:r>
          </a:p>
          <a:p>
            <a:endParaRPr lang="en-US" dirty="0">
              <a:solidFill>
                <a:schemeClr val="tx2"/>
              </a:solidFill>
            </a:endParaRPr>
          </a:p>
        </p:txBody>
      </p:sp>
    </p:spTree>
    <p:extLst>
      <p:ext uri="{BB962C8B-B14F-4D97-AF65-F5344CB8AC3E}">
        <p14:creationId xmlns:p14="http://schemas.microsoft.com/office/powerpoint/2010/main" val="2885865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409E-ADEF-BCB6-9F04-72EAF37791D7}"/>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9161B82A-8840-8B0D-27C7-B847ED034D1F}"/>
              </a:ext>
            </a:extLst>
          </p:cNvPr>
          <p:cNvSpPr>
            <a:spLocks noGrp="1"/>
          </p:cNvSpPr>
          <p:nvPr>
            <p:ph idx="1"/>
          </p:nvPr>
        </p:nvSpPr>
        <p:spPr/>
        <p:txBody>
          <a:bodyPr/>
          <a:lstStyle/>
          <a:p>
            <a:r>
              <a:rPr lang="en-US" dirty="0"/>
              <a:t>Terrible results </a:t>
            </a:r>
          </a:p>
          <a:p>
            <a:r>
              <a:rPr lang="en-IN" dirty="0"/>
              <a:t>accuracy: 0.0000 precision: 0.0000 recall: 0.0000 f1: 0.0000</a:t>
            </a:r>
            <a:endParaRPr lang="en-US" dirty="0"/>
          </a:p>
        </p:txBody>
      </p:sp>
    </p:spTree>
    <p:extLst>
      <p:ext uri="{BB962C8B-B14F-4D97-AF65-F5344CB8AC3E}">
        <p14:creationId xmlns:p14="http://schemas.microsoft.com/office/powerpoint/2010/main" val="2927598688"/>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194</TotalTime>
  <Words>4194</Words>
  <Application>Microsoft Macintosh PowerPoint</Application>
  <PresentationFormat>Widescreen</PresentationFormat>
  <Paragraphs>297</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-apple-system</vt:lpstr>
      <vt:lpstr>Arial</vt:lpstr>
      <vt:lpstr>Gill Sans MT</vt:lpstr>
      <vt:lpstr>Impact</vt:lpstr>
      <vt:lpstr>Times</vt:lpstr>
      <vt:lpstr>Badge</vt:lpstr>
      <vt:lpstr>ProGramming Task report</vt:lpstr>
      <vt:lpstr>Tasks Done</vt:lpstr>
      <vt:lpstr>Task 0 – Generating Easy data set</vt:lpstr>
      <vt:lpstr>Task 0 – Generating Hard data set</vt:lpstr>
      <vt:lpstr> </vt:lpstr>
      <vt:lpstr>Task 0 -Bonus</vt:lpstr>
      <vt:lpstr>Task 1 -Classification</vt:lpstr>
      <vt:lpstr>Simple Feed Forward Neural Network Implementation</vt:lpstr>
      <vt:lpstr>Results </vt:lpstr>
      <vt:lpstr>A simple CNN for Easy Dataset</vt:lpstr>
      <vt:lpstr>A simple CNN for Easy Dataset</vt:lpstr>
      <vt:lpstr>A simple CNN for Easy Dataset</vt:lpstr>
      <vt:lpstr>Simple CNN on the Hard Data set</vt:lpstr>
      <vt:lpstr>Adding Batch Normalisation and Dropout </vt:lpstr>
      <vt:lpstr>Results</vt:lpstr>
      <vt:lpstr>Increasing the Size of the network</vt:lpstr>
      <vt:lpstr>Using A smaller Network and adding Learning rate scheduling</vt:lpstr>
      <vt:lpstr>Final Implementation details for task 1</vt:lpstr>
      <vt:lpstr>PowerPoint Presentation</vt:lpstr>
      <vt:lpstr>PowerPoint Presentation</vt:lpstr>
      <vt:lpstr>PowerPoint Presentation</vt:lpstr>
      <vt:lpstr>PowerPoint Presentation</vt:lpstr>
      <vt:lpstr>PowerPoint Presentation</vt:lpstr>
      <vt:lpstr>PowerPoint Presentation</vt:lpstr>
      <vt:lpstr>results</vt:lpstr>
      <vt:lpstr>Task 2 – Model1 Segmentation with CNN</vt:lpstr>
      <vt:lpstr>PowerPoint Presentation</vt:lpstr>
      <vt:lpstr>Results</vt:lpstr>
      <vt:lpstr>Attempt 2 CRNN</vt:lpstr>
      <vt:lpstr>PowerPoint Presentation</vt:lpstr>
      <vt:lpstr>Initial Run </vt:lpstr>
      <vt:lpstr>Changes Made to Initial Model</vt:lpstr>
      <vt:lpstr>More changes</vt:lpstr>
      <vt:lpstr>Results – The model learns much better </vt:lpstr>
      <vt:lpstr>Results Continued</vt:lpstr>
      <vt:lpstr>More Results</vt:lpstr>
      <vt:lpstr>PowerPoint Presentation</vt:lpstr>
      <vt:lpstr>Adding an Attention Layer </vt:lpstr>
      <vt:lpstr>Implementation Details</vt:lpstr>
      <vt:lpstr>PowerPoint Presentation</vt:lpstr>
      <vt:lpstr>PowerPoint Presentation</vt:lpstr>
      <vt:lpstr>PowerPoint Presentation</vt:lpstr>
      <vt:lpstr>Things tried</vt:lpstr>
      <vt:lpstr>Results</vt:lpstr>
      <vt:lpstr>Resources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Eshaan Sharma</dc:creator>
  <cp:lastModifiedBy>Eshaan Sharma</cp:lastModifiedBy>
  <cp:revision>1</cp:revision>
  <dcterms:created xsi:type="dcterms:W3CDTF">2025-02-10T14:50:34Z</dcterms:created>
  <dcterms:modified xsi:type="dcterms:W3CDTF">2025-02-10T18:05:02Z</dcterms:modified>
</cp:coreProperties>
</file>